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48" r:id="rId2"/>
    <p:sldMasterId id="2147483771" r:id="rId3"/>
    <p:sldMasterId id="2147483927" r:id="rId4"/>
  </p:sldMasterIdLst>
  <p:notesMasterIdLst>
    <p:notesMasterId r:id="rId37"/>
  </p:notesMasterIdLst>
  <p:sldIdLst>
    <p:sldId id="1861" r:id="rId5"/>
    <p:sldId id="1891" r:id="rId6"/>
    <p:sldId id="630" r:id="rId7"/>
    <p:sldId id="632" r:id="rId8"/>
    <p:sldId id="661" r:id="rId9"/>
    <p:sldId id="664" r:id="rId10"/>
    <p:sldId id="665" r:id="rId11"/>
    <p:sldId id="1892" r:id="rId12"/>
    <p:sldId id="1893" r:id="rId13"/>
    <p:sldId id="628" r:id="rId14"/>
    <p:sldId id="703" r:id="rId15"/>
    <p:sldId id="844" r:id="rId16"/>
    <p:sldId id="1894" r:id="rId17"/>
    <p:sldId id="643" r:id="rId18"/>
    <p:sldId id="629" r:id="rId19"/>
    <p:sldId id="1882" r:id="rId20"/>
    <p:sldId id="631" r:id="rId21"/>
    <p:sldId id="1895" r:id="rId22"/>
    <p:sldId id="624" r:id="rId23"/>
    <p:sldId id="1886" r:id="rId24"/>
    <p:sldId id="656" r:id="rId25"/>
    <p:sldId id="1896" r:id="rId26"/>
    <p:sldId id="1888" r:id="rId27"/>
    <p:sldId id="839" r:id="rId28"/>
    <p:sldId id="840" r:id="rId29"/>
    <p:sldId id="1889" r:id="rId30"/>
    <p:sldId id="1898" r:id="rId31"/>
    <p:sldId id="1897" r:id="rId32"/>
    <p:sldId id="1883" r:id="rId33"/>
    <p:sldId id="1884" r:id="rId34"/>
    <p:sldId id="571" r:id="rId35"/>
    <p:sldId id="581" r:id="rId36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1pPr>
    <a:lvl2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2pPr>
    <a:lvl3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3pPr>
    <a:lvl4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4pPr>
    <a:lvl5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590662-2072-F4FD-33C3-F7DA30808E7F}" name="Zoller Carolin" initials="ZC" userId="S::carolin.zoller@psi.ch::74444077-8f30-43ea-81ff-abb376dfa7d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0AA"/>
    <a:srgbClr val="3333FF"/>
    <a:srgbClr val="CCFF99"/>
    <a:srgbClr val="FF9933"/>
    <a:srgbClr val="3366FF"/>
    <a:srgbClr val="969696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CACA"/>
          </a:solidFill>
        </a:fill>
      </a:tcStyle>
    </a:wholeTbl>
    <a:band2H>
      <a:tcTxStyle/>
      <a:tcStyle>
        <a:tcBdr/>
        <a:fill>
          <a:solidFill>
            <a:srgbClr val="F5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ECCA"/>
          </a:solidFill>
        </a:fill>
      </a:tcStyle>
    </a:wholeTbl>
    <a:band2H>
      <a:tcTxStyle/>
      <a:tcStyle>
        <a:tcBdr/>
        <a:fill>
          <a:solidFill>
            <a:srgbClr val="FFF5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CACA"/>
          </a:solidFill>
        </a:fill>
      </a:tcStyle>
    </a:wholeTbl>
    <a:band2H>
      <a:tcTxStyle/>
      <a:tcStyle>
        <a:tcBdr/>
        <a:fill>
          <a:solidFill>
            <a:srgbClr val="F5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5CB"/>
          </a:solidFill>
        </a:fill>
      </a:tcStyle>
    </a:wholeTbl>
    <a:band2H>
      <a:tcTxStyle/>
      <a:tcStyle>
        <a:tcBdr/>
        <a:fill>
          <a:solidFill>
            <a:srgbClr val="E7EB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5" autoAdjust="0"/>
    <p:restoredTop sz="87127" autoAdjust="0"/>
  </p:normalViewPr>
  <p:slideViewPr>
    <p:cSldViewPr>
      <p:cViewPr varScale="1">
        <p:scale>
          <a:sx n="113" d="100"/>
          <a:sy n="113" d="100"/>
        </p:scale>
        <p:origin x="175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00" d="100"/>
          <a:sy n="100" d="100"/>
        </p:scale>
        <p:origin x="1648" y="-16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hape 125">
            <a:extLst>
              <a:ext uri="{FF2B5EF4-FFF2-40B4-BE49-F238E27FC236}">
                <a16:creationId xmlns:a16="http://schemas.microsoft.com/office/drawing/2014/main" id="{DB747CA9-02E0-0BBD-DCD2-B5B21310966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8131" name="Shape 126">
            <a:extLst>
              <a:ext uri="{FF2B5EF4-FFF2-40B4-BE49-F238E27FC236}">
                <a16:creationId xmlns:a16="http://schemas.microsoft.com/office/drawing/2014/main" id="{A6C0E10E-2DD1-2A98-C229-28F16A6B5951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06463" y="4714876"/>
            <a:ext cx="498475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0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0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0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0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5pPr>
    <a:lvl6pPr indent="1143000" latinLnBrk="0">
      <a:defRPr sz="1000">
        <a:latin typeface="+mj-lt"/>
        <a:ea typeface="+mj-ea"/>
        <a:cs typeface="+mj-cs"/>
        <a:sym typeface="Calibri"/>
      </a:defRPr>
    </a:lvl6pPr>
    <a:lvl7pPr indent="1371600" latinLnBrk="0">
      <a:defRPr sz="1000">
        <a:latin typeface="+mj-lt"/>
        <a:ea typeface="+mj-ea"/>
        <a:cs typeface="+mj-cs"/>
        <a:sym typeface="Calibri"/>
      </a:defRPr>
    </a:lvl7pPr>
    <a:lvl8pPr indent="1600200" latinLnBrk="0">
      <a:defRPr sz="1000">
        <a:latin typeface="+mj-lt"/>
        <a:ea typeface="+mj-ea"/>
        <a:cs typeface="+mj-cs"/>
        <a:sym typeface="Calibri"/>
      </a:defRPr>
    </a:lvl8pPr>
    <a:lvl9pPr indent="1828800" latinLnBrk="0">
      <a:defRPr sz="10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C82446F5-728D-B7D7-16A8-B18412F79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F257B27F-2406-9E9E-FE39-C418DF55B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30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03014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9755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975" tIns="31487" rIns="62975" bIns="31487"/>
          <a:lstStyle>
            <a:lvl1pPr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93084" indent="-189143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758758" indent="-150877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062699" indent="-150877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366639" indent="-150877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681513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996386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311260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626134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14D078-44BF-41E5-8AAB-B3589B943343}" type="slidenum">
              <a:rPr lang="de-DE" altLang="en-US">
                <a:latin typeface="Times" panose="02020603050405020304" pitchFamily="18" charset="0"/>
              </a:rPr>
              <a:pPr/>
              <a:t>12</a:t>
            </a:fld>
            <a:endParaRPr lang="de-DE" altLang="en-US">
              <a:latin typeface="Times" panose="02020603050405020304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6608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C82446F5-728D-B7D7-16A8-B18412F79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F257B27F-2406-9E9E-FE39-C418DF55B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17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363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30238" y="519113"/>
            <a:ext cx="3455987" cy="25939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1494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30238" y="519113"/>
            <a:ext cx="3455987" cy="25939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98822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30238" y="519113"/>
            <a:ext cx="3455987" cy="25939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4107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642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4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C82446F5-728D-B7D7-16A8-B18412F79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F257B27F-2406-9E9E-FE39-C418DF55B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57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30238" y="519113"/>
            <a:ext cx="3455987" cy="25939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56050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14630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0" i="0" dirty="0"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62501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15251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975" tIns="31487" rIns="62975" bIns="31487"/>
          <a:lstStyle>
            <a:lvl1pPr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93084" indent="-189143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758758" indent="-150877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062699" indent="-150877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366639" indent="-150877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681513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996386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311260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626134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14D078-44BF-41E5-8AAB-B3589B943343}" type="slidenum">
              <a:rPr lang="de-DE" altLang="en-US">
                <a:latin typeface="Times" panose="02020603050405020304" pitchFamily="18" charset="0"/>
              </a:rPr>
              <a:pPr/>
              <a:t>24</a:t>
            </a:fld>
            <a:endParaRPr lang="de-DE" altLang="en-US">
              <a:latin typeface="Times" panose="02020603050405020304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To conclude the cumulative number of the measurements during three years., between 2022 and 2024. The number of qualified magnets increased when all the benches were operational. </a:t>
            </a:r>
            <a:r>
              <a:rPr lang="en-US" altLang="en-US" dirty="0" err="1"/>
              <a:t>Recahing</a:t>
            </a:r>
            <a:r>
              <a:rPr lang="en-US" altLang="en-US" dirty="0"/>
              <a:t> a rate 0f 70 magnets per week. </a:t>
            </a:r>
          </a:p>
          <a:p>
            <a:pPr eaLnBrk="1" hangingPunct="1"/>
            <a:r>
              <a:rPr lang="en-US" altLang="en-US" dirty="0"/>
              <a:t>The schedule was respected with the last triplets delivered end of October 2024.</a:t>
            </a:r>
          </a:p>
        </p:txBody>
      </p:sp>
    </p:spTree>
    <p:extLst>
      <p:ext uri="{BB962C8B-B14F-4D97-AF65-F5344CB8AC3E}">
        <p14:creationId xmlns:p14="http://schemas.microsoft.com/office/powerpoint/2010/main" val="3511499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056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93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80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C82446F5-728D-B7D7-16A8-B18412F79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F257B27F-2406-9E9E-FE39-C418DF55B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017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2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08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30238" y="519113"/>
            <a:ext cx="3455987" cy="25939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510093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104427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42221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2659773" y="6005484"/>
            <a:ext cx="2035429" cy="316345"/>
          </a:xfrm>
          <a:prstGeom prst="rect">
            <a:avLst/>
          </a:prstGeom>
          <a:noFill/>
        </p:spPr>
        <p:txBody>
          <a:bodyPr lIns="62975" tIns="31487" rIns="62975" bIns="31487"/>
          <a:lstStyle>
            <a:lvl1pPr defTabSz="65817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511670" indent="-196796" defTabSz="65817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787184" indent="-157437" defTabSz="65817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102058" indent="-157437" defTabSz="65817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1416931" indent="-157437" defTabSz="65817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1731805" indent="-15743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046679" indent="-15743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2361552" indent="-15743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2676426" indent="-15743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4B1AB0D-575F-49CE-9A3B-2711A30272E1}" type="slidenum">
              <a:rPr lang="de-DE" altLang="en-US">
                <a:latin typeface="Times" pitchFamily="18" charset="0"/>
              </a:rPr>
              <a:pPr/>
              <a:t>4</a:t>
            </a:fld>
            <a:endParaRPr lang="de-DE" altLang="en-US">
              <a:latin typeface="Times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1736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57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7037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73233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2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C82446F5-728D-B7D7-16A8-B18412F79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F257B27F-2406-9E9E-FE39-C418DF55B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9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lue P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77F00D0F-7C5F-E3CF-5E55-3727AA669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2">
            <a:extLst>
              <a:ext uri="{FF2B5EF4-FFF2-40B4-BE49-F238E27FC236}">
                <a16:creationId xmlns:a16="http://schemas.microsoft.com/office/drawing/2014/main" id="{54F5B852-EC0E-3018-6B3A-65AA63742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58775"/>
            <a:ext cx="1330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1494" y="1445854"/>
            <a:ext cx="6034088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21494" y="3789040"/>
            <a:ext cx="6034088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19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21494" y="5841268"/>
            <a:ext cx="3969544" cy="288032"/>
          </a:xfrm>
        </p:spPr>
        <p:txBody>
          <a:bodyPr anchor="b"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21494" y="6129300"/>
            <a:ext cx="3969544" cy="25202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125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21494" y="1292087"/>
            <a:ext cx="6723460" cy="4729302"/>
          </a:xfrm>
        </p:spPr>
        <p:txBody>
          <a:bodyPr/>
          <a:lstStyle>
            <a:lvl1pPr>
              <a:defRPr sz="3150"/>
            </a:lvl1pPr>
            <a:lvl2pPr marL="0" indent="0">
              <a:buFontTx/>
              <a:buNone/>
              <a:defRPr/>
            </a:lvl2pPr>
            <a:lvl3pPr marL="188119" indent="-188119">
              <a:defRPr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CAB5AB02-154D-7FD6-7D19-C1A71645B9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8EBA4F02-2F26-9851-016A-9A0FDA8413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267C51DA-6C97-201E-9D14-3B42DE309E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9B636-F168-4AE8-9E19-0389C12EA67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18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ing Yellow">
    <p:bg>
      <p:bgPr>
        <a:solidFill>
          <a:srgbClr val="F0F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21494" y="1292087"/>
            <a:ext cx="6723460" cy="4729302"/>
          </a:xfrm>
        </p:spPr>
        <p:txBody>
          <a:bodyPr/>
          <a:lstStyle>
            <a:lvl1pPr>
              <a:defRPr sz="3150"/>
            </a:lvl1pPr>
            <a:lvl2pPr marL="0" indent="0">
              <a:buFontTx/>
              <a:buNone/>
              <a:defRPr/>
            </a:lvl2pPr>
            <a:lvl3pPr marL="188119" indent="-188119">
              <a:defRPr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44FB4467-AE32-7250-4D71-0A6263BDF0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BB7CF253-775D-BC24-2991-14D141A664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6C74FE2D-F6F8-2E7C-94ED-04129E1007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0F1D1-B406-4203-BCA2-357FB855732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31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1494" y="1376773"/>
            <a:ext cx="6723460" cy="4644616"/>
          </a:xfrm>
        </p:spPr>
        <p:txBody>
          <a:bodyPr/>
          <a:lstStyle>
            <a:lvl1pPr defTabSz="738188">
              <a:tabLst>
                <a:tab pos="402431" algn="l"/>
              </a:tabLst>
              <a:defRPr/>
            </a:lvl1pPr>
            <a:lvl2pPr>
              <a:tabLst>
                <a:tab pos="402431" algn="l"/>
              </a:tabLst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65500468-CD44-CDFB-F45F-B937CC8D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7EADBF2D-2127-CF24-C0AD-665C0331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377F86B-AE67-4B86-9B56-07A2C233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D5D34-3BEB-4F39-9A1E-344EA47520D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48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1494" y="1376773"/>
            <a:ext cx="8101012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99436D-7E95-DBBF-BB8A-1650E4D7B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D05C18-A769-4A15-8BC6-EBBBEE69C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C03681-7230-499D-BC1E-83E3AD223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50A7-98DC-4BB5-ACF1-1B3E50561DC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640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1495" y="1376773"/>
            <a:ext cx="3968607" cy="4644616"/>
          </a:xfrm>
        </p:spPr>
        <p:txBody>
          <a:bodyPr tIns="18000"/>
          <a:lstStyle>
            <a:lvl1pPr>
              <a:spcBef>
                <a:spcPts val="300"/>
              </a:spcBef>
              <a:defRPr sz="1200"/>
            </a:lvl1pPr>
            <a:lvl2pPr marL="134541" indent="-134541">
              <a:spcBef>
                <a:spcPts val="300"/>
              </a:spcBef>
              <a:defRPr sz="1200"/>
            </a:lvl2pPr>
            <a:lvl3pPr marL="270272" indent="-135731">
              <a:spcBef>
                <a:spcPts val="30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4653901" y="1376773"/>
            <a:ext cx="3968606" cy="4644616"/>
          </a:xfrm>
        </p:spPr>
        <p:txBody>
          <a:bodyPr tIns="18000"/>
          <a:lstStyle>
            <a:lvl1pPr>
              <a:spcBef>
                <a:spcPts val="300"/>
              </a:spcBef>
              <a:defRPr sz="1200"/>
            </a:lvl1pPr>
            <a:lvl2pPr marL="134541" indent="-134541">
              <a:spcBef>
                <a:spcPts val="300"/>
              </a:spcBef>
              <a:defRPr sz="1200"/>
            </a:lvl2pPr>
            <a:lvl3pPr marL="270272" indent="-135731">
              <a:spcBef>
                <a:spcPts val="30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212639-8A54-FF9A-AFE1-492B0E792C1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D7A827-6DB3-77AC-1546-2E4A53F61F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C9A9DA-462D-7014-AC23-C59DC396B6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A09B0-22CC-4D4E-8D5E-8AFAF0B5BD5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261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1494" y="1376773"/>
            <a:ext cx="396954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4652961" y="1449389"/>
            <a:ext cx="396954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E1BF72-8970-A32C-9FD7-584571D81FB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5B2EEE-A487-6664-15FF-66E90B3B79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D78DAB-944F-B7DF-2E08-6129AA4587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C0C08-86B8-4C8F-A0BC-62E4D31F438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260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52963" y="1376773"/>
            <a:ext cx="396954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521495" y="1449389"/>
            <a:ext cx="396954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F652F7-9FFB-79A2-2901-12265E9035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276100-1863-8D62-F4F5-368D98EB88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A02E0B-E18D-400A-D2BC-518830D36B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8CF93-C40D-401B-8FA7-34813CAD1DA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973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>
          <a:xfrm>
            <a:off x="521494" y="1449389"/>
            <a:ext cx="6723460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5A762BA-530F-71B8-E7C6-5D2D2585826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B22FD302-F0B9-D9DE-9470-FD894ADE0F7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946B51-3313-7C7C-3D41-40D99CF421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551AD-5FE6-43B7-A614-903796E966C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847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521495" y="1449390"/>
            <a:ext cx="3969543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4"/>
          </p:nvPr>
        </p:nvSpPr>
        <p:spPr>
          <a:xfrm>
            <a:off x="4652961" y="1449390"/>
            <a:ext cx="396954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3B8FD122-86AC-B9E6-C433-EB9C084416B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2E8C6847-E91B-D24A-3E9C-EB4AAD81647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BC9808A-A5AF-E887-960D-D070BB53D66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6DD06-0CD3-4447-9285-846AC798571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362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75410" y="1449389"/>
            <a:ext cx="534709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21495" y="1376773"/>
            <a:ext cx="2591991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08F9BAC6-E62B-3804-BA54-F0CA82DA29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B319BD2A-1D56-8B7A-6B55-737805C9D9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6F08000-6FE5-9396-F6B6-7C4944AB23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1481-A729-4DD0-9239-36BE1724D7D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05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Dark Blue">
    <p:bg>
      <p:bgPr>
        <a:solidFill>
          <a:srgbClr val="000A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2B5ED32F-CC48-8FD9-FDBB-E7AAD4B66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2">
            <a:extLst>
              <a:ext uri="{FF2B5EF4-FFF2-40B4-BE49-F238E27FC236}">
                <a16:creationId xmlns:a16="http://schemas.microsoft.com/office/drawing/2014/main" id="{93236088-EDD4-5BB0-4107-6FA03A34D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58775"/>
            <a:ext cx="1330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1494" y="1445464"/>
            <a:ext cx="6034088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21494" y="3789040"/>
            <a:ext cx="6034088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19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21494" y="5841268"/>
            <a:ext cx="3969544" cy="288032"/>
          </a:xfrm>
        </p:spPr>
        <p:txBody>
          <a:bodyPr anchor="b"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21494" y="6129300"/>
            <a:ext cx="3969544" cy="25202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7938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75410" y="1449389"/>
            <a:ext cx="259318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030516" y="1449389"/>
            <a:ext cx="2591990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21495" y="1376773"/>
            <a:ext cx="2591991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4145C7-5296-B526-F2AC-7E5E793C9B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C2AF81-8FF2-C743-E1A4-BFE1FF3DE4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141699-58E1-CFB1-B578-A392710DDE2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7A5AC-E3BA-4736-A0A3-61F965B992A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99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75410" y="1449388"/>
            <a:ext cx="2593181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030516" y="1449389"/>
            <a:ext cx="2591990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/>
          </p:nvPr>
        </p:nvSpPr>
        <p:spPr>
          <a:xfrm>
            <a:off x="3275410" y="3843389"/>
            <a:ext cx="2593181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521495" y="1376773"/>
            <a:ext cx="2591991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1F7DDB-54E0-ECC7-54F6-546A5CD4F34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6FDC63-8AA0-8A73-D9C4-0C7179BD850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9A3253-649F-2356-A4D2-9D17C5028FE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62D53-E126-4CB0-A276-7251D83762E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595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75410" y="1449388"/>
            <a:ext cx="2593181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030516" y="1449390"/>
            <a:ext cx="2591990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/>
          </p:nvPr>
        </p:nvSpPr>
        <p:spPr>
          <a:xfrm>
            <a:off x="3275410" y="3843389"/>
            <a:ext cx="2593181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6"/>
          </p:nvPr>
        </p:nvSpPr>
        <p:spPr>
          <a:xfrm>
            <a:off x="6030516" y="3843388"/>
            <a:ext cx="2591990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521495" y="1376773"/>
            <a:ext cx="2591991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7BC5A7-6551-043B-6D05-A1E101979C2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9B7C1A-CCC0-0347-51D0-91F052E7D3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E48AD8-7327-BEF5-0B7E-3CC72B05536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82BD0-4E19-4ED0-8DFF-1B2A06C15F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772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521494" y="1376773"/>
            <a:ext cx="5347097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3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030516" y="1449389"/>
            <a:ext cx="2591990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8DA7DC0-2A0C-538A-E50D-B721EF5C4AF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21EBBC9-3A0A-488D-6114-2382D7F307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A8C3C00-DB0E-F539-B7C8-9CB4AEAB9E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F6107-A8FF-48F7-B110-33B34E8716E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493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030516" y="1449390"/>
            <a:ext cx="2591990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6"/>
          </p:nvPr>
        </p:nvSpPr>
        <p:spPr>
          <a:xfrm>
            <a:off x="6030516" y="3843388"/>
            <a:ext cx="2591990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521494" y="1376773"/>
            <a:ext cx="5347097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BB3EE4-E74C-3B89-8E5D-0C9E6276189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AD4EE3-D1EF-1889-BFD5-168DA854390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4AE6F5-5C33-D0B9-6DFE-127FB6ACDA7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3433A-E652-4CF5-B432-61E6F260758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100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521495" y="1449390"/>
            <a:ext cx="3969543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4"/>
          </p:nvPr>
        </p:nvSpPr>
        <p:spPr>
          <a:xfrm>
            <a:off x="4652961" y="1449390"/>
            <a:ext cx="396954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521495" y="4553982"/>
            <a:ext cx="3968607" cy="1467406"/>
          </a:xfrm>
        </p:spPr>
        <p:txBody>
          <a:bodyPr tIns="18000"/>
          <a:lstStyle>
            <a:lvl1pPr>
              <a:spcBef>
                <a:spcPts val="300"/>
              </a:spcBef>
              <a:defRPr sz="1200"/>
            </a:lvl1pPr>
            <a:lvl2pPr marL="134541" indent="-134541">
              <a:spcBef>
                <a:spcPts val="300"/>
              </a:spcBef>
              <a:defRPr sz="1200"/>
            </a:lvl2pPr>
            <a:lvl3pPr marL="270272" indent="-135731">
              <a:spcBef>
                <a:spcPts val="30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5"/>
          </p:nvPr>
        </p:nvSpPr>
        <p:spPr>
          <a:xfrm>
            <a:off x="4653901" y="4553982"/>
            <a:ext cx="3968606" cy="1467406"/>
          </a:xfrm>
        </p:spPr>
        <p:txBody>
          <a:bodyPr tIns="18000"/>
          <a:lstStyle>
            <a:lvl1pPr>
              <a:spcBef>
                <a:spcPts val="300"/>
              </a:spcBef>
              <a:defRPr sz="1200"/>
            </a:lvl1pPr>
            <a:lvl2pPr marL="134541" indent="-134541">
              <a:spcBef>
                <a:spcPts val="300"/>
              </a:spcBef>
              <a:defRPr sz="1200"/>
            </a:lvl2pPr>
            <a:lvl3pPr marL="270272" indent="-135731">
              <a:spcBef>
                <a:spcPts val="30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D48EAE59-3A7E-37D7-6E9C-DD1977E7289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8955BC67-27E8-5FE9-A0AA-D1EB0DB6828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0148EA0-9D06-9D77-5E7E-B1A78A5C07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6D082-425C-4C26-930F-C55A8767BE3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091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75410" y="1449388"/>
            <a:ext cx="2593181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21495" y="4545124"/>
            <a:ext cx="2591990" cy="1476265"/>
          </a:xfrm>
        </p:spPr>
        <p:txBody>
          <a:bodyPr tIns="18000"/>
          <a:lstStyle>
            <a:lvl1pPr>
              <a:spcBef>
                <a:spcPts val="300"/>
              </a:spcBef>
              <a:defRPr sz="1200"/>
            </a:lvl1pPr>
            <a:lvl2pPr marL="134541" indent="-134541">
              <a:spcBef>
                <a:spcPts val="300"/>
              </a:spcBef>
              <a:defRPr sz="1200"/>
            </a:lvl2pPr>
            <a:lvl3pPr marL="270272" indent="-135731">
              <a:spcBef>
                <a:spcPts val="30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030516" y="1449390"/>
            <a:ext cx="259199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/>
          </p:nvPr>
        </p:nvSpPr>
        <p:spPr>
          <a:xfrm>
            <a:off x="521494" y="1449388"/>
            <a:ext cx="2593181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Inhaltsplatzhalter 2"/>
          <p:cNvSpPr>
            <a:spLocks noGrp="1"/>
          </p:cNvSpPr>
          <p:nvPr>
            <p:ph idx="16"/>
          </p:nvPr>
        </p:nvSpPr>
        <p:spPr>
          <a:xfrm>
            <a:off x="3276601" y="4545124"/>
            <a:ext cx="2591990" cy="1476265"/>
          </a:xfrm>
        </p:spPr>
        <p:txBody>
          <a:bodyPr tIns="18000"/>
          <a:lstStyle>
            <a:lvl1pPr>
              <a:spcBef>
                <a:spcPts val="300"/>
              </a:spcBef>
              <a:defRPr sz="1200"/>
            </a:lvl1pPr>
            <a:lvl2pPr marL="134541" indent="-134541">
              <a:spcBef>
                <a:spcPts val="300"/>
              </a:spcBef>
              <a:defRPr sz="1200"/>
            </a:lvl2pPr>
            <a:lvl3pPr marL="270272" indent="-135731">
              <a:spcBef>
                <a:spcPts val="30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7"/>
          </p:nvPr>
        </p:nvSpPr>
        <p:spPr>
          <a:xfrm>
            <a:off x="6030517" y="4545124"/>
            <a:ext cx="2591990" cy="1476265"/>
          </a:xfrm>
        </p:spPr>
        <p:txBody>
          <a:bodyPr tIns="18000"/>
          <a:lstStyle>
            <a:lvl1pPr>
              <a:spcBef>
                <a:spcPts val="300"/>
              </a:spcBef>
              <a:defRPr sz="1200"/>
            </a:lvl1pPr>
            <a:lvl2pPr marL="134541" indent="-134541">
              <a:spcBef>
                <a:spcPts val="300"/>
              </a:spcBef>
              <a:defRPr sz="1200"/>
            </a:lvl2pPr>
            <a:lvl3pPr marL="270272" indent="-135731">
              <a:spcBef>
                <a:spcPts val="30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FE8410-9CFD-EFEF-A9BB-8DDB48C358E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BE7F8B-BEAF-59C5-7221-024C8B02CED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FE228D-647F-443B-0133-A93D69BEEEB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03D6D-C97A-4AC7-9E3A-7888B951EC3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702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8"/>
          </p:nvPr>
        </p:nvSpPr>
        <p:spPr>
          <a:xfrm>
            <a:off x="521495" y="1449390"/>
            <a:ext cx="19035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719005" y="1449390"/>
            <a:ext cx="19035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9"/>
          </p:nvPr>
        </p:nvSpPr>
        <p:spPr>
          <a:xfrm>
            <a:off x="2587538" y="1449390"/>
            <a:ext cx="19035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20"/>
          </p:nvPr>
        </p:nvSpPr>
        <p:spPr>
          <a:xfrm>
            <a:off x="4652963" y="1449390"/>
            <a:ext cx="19035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1" name="Textplatzhalter 19"/>
          <p:cNvSpPr>
            <a:spLocks noGrp="1"/>
          </p:cNvSpPr>
          <p:nvPr>
            <p:ph type="body" sz="quarter" idx="22"/>
          </p:nvPr>
        </p:nvSpPr>
        <p:spPr>
          <a:xfrm>
            <a:off x="521494" y="4545014"/>
            <a:ext cx="1900238" cy="1476375"/>
          </a:xfrm>
        </p:spPr>
        <p:txBody>
          <a:bodyPr/>
          <a:lstStyle>
            <a:lvl1pPr>
              <a:spcBef>
                <a:spcPts val="30"/>
              </a:spcBef>
              <a:defRPr sz="1200"/>
            </a:lvl1pPr>
            <a:lvl2pPr marL="134541" indent="-134541">
              <a:spcBef>
                <a:spcPts val="30"/>
              </a:spcBef>
              <a:defRPr sz="1200"/>
            </a:lvl2pPr>
            <a:lvl3pPr marL="270272" indent="-135731">
              <a:spcBef>
                <a:spcPts val="30"/>
              </a:spcBef>
              <a:defRPr sz="12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2" name="Textplatzhalter 19"/>
          <p:cNvSpPr>
            <a:spLocks noGrp="1"/>
          </p:cNvSpPr>
          <p:nvPr>
            <p:ph type="body" sz="quarter" idx="23"/>
          </p:nvPr>
        </p:nvSpPr>
        <p:spPr>
          <a:xfrm>
            <a:off x="2586831" y="4545014"/>
            <a:ext cx="1900238" cy="1476375"/>
          </a:xfrm>
        </p:spPr>
        <p:txBody>
          <a:bodyPr/>
          <a:lstStyle>
            <a:lvl1pPr>
              <a:spcBef>
                <a:spcPts val="30"/>
              </a:spcBef>
              <a:defRPr sz="1200"/>
            </a:lvl1pPr>
            <a:lvl2pPr marL="134541" indent="-134541">
              <a:spcBef>
                <a:spcPts val="30"/>
              </a:spcBef>
              <a:defRPr sz="1200"/>
            </a:lvl2pPr>
            <a:lvl3pPr marL="270272" indent="-135731">
              <a:spcBef>
                <a:spcPts val="30"/>
              </a:spcBef>
              <a:defRPr sz="12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3" name="Textplatzhalter 19"/>
          <p:cNvSpPr>
            <a:spLocks noGrp="1"/>
          </p:cNvSpPr>
          <p:nvPr>
            <p:ph type="body" sz="quarter" idx="24"/>
          </p:nvPr>
        </p:nvSpPr>
        <p:spPr>
          <a:xfrm>
            <a:off x="4652168" y="4545014"/>
            <a:ext cx="1900238" cy="1476375"/>
          </a:xfrm>
        </p:spPr>
        <p:txBody>
          <a:bodyPr/>
          <a:lstStyle>
            <a:lvl1pPr>
              <a:spcBef>
                <a:spcPts val="30"/>
              </a:spcBef>
              <a:defRPr sz="1200"/>
            </a:lvl1pPr>
            <a:lvl2pPr marL="134541" indent="-134541">
              <a:spcBef>
                <a:spcPts val="30"/>
              </a:spcBef>
              <a:defRPr sz="1200"/>
            </a:lvl2pPr>
            <a:lvl3pPr marL="270272" indent="-135731">
              <a:spcBef>
                <a:spcPts val="30"/>
              </a:spcBef>
              <a:defRPr sz="12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4" name="Textplatzhalter 19"/>
          <p:cNvSpPr>
            <a:spLocks noGrp="1"/>
          </p:cNvSpPr>
          <p:nvPr>
            <p:ph type="body" sz="quarter" idx="25"/>
          </p:nvPr>
        </p:nvSpPr>
        <p:spPr>
          <a:xfrm>
            <a:off x="6717506" y="4545014"/>
            <a:ext cx="1900238" cy="1476375"/>
          </a:xfrm>
        </p:spPr>
        <p:txBody>
          <a:bodyPr/>
          <a:lstStyle>
            <a:lvl1pPr>
              <a:spcBef>
                <a:spcPts val="30"/>
              </a:spcBef>
              <a:defRPr sz="1200"/>
            </a:lvl1pPr>
            <a:lvl2pPr marL="134541" indent="-134541">
              <a:spcBef>
                <a:spcPts val="30"/>
              </a:spcBef>
              <a:defRPr sz="1200"/>
            </a:lvl2pPr>
            <a:lvl3pPr marL="270272" indent="-135731">
              <a:spcBef>
                <a:spcPts val="30"/>
              </a:spcBef>
              <a:defRPr sz="12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180C704-5E7A-705B-DD03-4949AD21CF34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482F1111-1875-CC16-560A-0F0D47082BF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5F3E9213-7FCB-6C53-39FE-0BB9C607A90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ACA5D-674C-489F-8490-CF8398C0E39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626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75410" y="1449389"/>
            <a:ext cx="2593181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030516" y="1449389"/>
            <a:ext cx="259199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521494" y="1449389"/>
            <a:ext cx="2593181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18"/>
          </p:nvPr>
        </p:nvSpPr>
        <p:spPr>
          <a:xfrm>
            <a:off x="3275410" y="3852001"/>
            <a:ext cx="2593181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7" name="Bildplatzhalter 4"/>
          <p:cNvSpPr>
            <a:spLocks noGrp="1"/>
          </p:cNvSpPr>
          <p:nvPr>
            <p:ph type="pic" sz="quarter" idx="19"/>
          </p:nvPr>
        </p:nvSpPr>
        <p:spPr>
          <a:xfrm>
            <a:off x="6030516" y="3852000"/>
            <a:ext cx="259199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20"/>
          </p:nvPr>
        </p:nvSpPr>
        <p:spPr>
          <a:xfrm>
            <a:off x="521494" y="3852001"/>
            <a:ext cx="2593181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21"/>
          </p:nvPr>
        </p:nvSpPr>
        <p:spPr>
          <a:xfrm>
            <a:off x="521494" y="5689101"/>
            <a:ext cx="2593181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1" name="Textplatzhalter 19"/>
          <p:cNvSpPr>
            <a:spLocks noGrp="1"/>
          </p:cNvSpPr>
          <p:nvPr>
            <p:ph type="body" sz="quarter" idx="22"/>
          </p:nvPr>
        </p:nvSpPr>
        <p:spPr>
          <a:xfrm>
            <a:off x="3275410" y="5689101"/>
            <a:ext cx="2593181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2" name="Textplatzhalter 19"/>
          <p:cNvSpPr>
            <a:spLocks noGrp="1"/>
          </p:cNvSpPr>
          <p:nvPr>
            <p:ph type="body" sz="quarter" idx="23"/>
          </p:nvPr>
        </p:nvSpPr>
        <p:spPr>
          <a:xfrm>
            <a:off x="6030517" y="5689101"/>
            <a:ext cx="2593181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3" name="Textplatzhalter 19"/>
          <p:cNvSpPr>
            <a:spLocks noGrp="1"/>
          </p:cNvSpPr>
          <p:nvPr>
            <p:ph type="body" sz="quarter" idx="24"/>
          </p:nvPr>
        </p:nvSpPr>
        <p:spPr>
          <a:xfrm>
            <a:off x="521494" y="3299877"/>
            <a:ext cx="2593181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4" name="Textplatzhalter 19"/>
          <p:cNvSpPr>
            <a:spLocks noGrp="1"/>
          </p:cNvSpPr>
          <p:nvPr>
            <p:ph type="body" sz="quarter" idx="25"/>
          </p:nvPr>
        </p:nvSpPr>
        <p:spPr>
          <a:xfrm>
            <a:off x="3275410" y="3299877"/>
            <a:ext cx="2593181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5" name="Textplatzhalter 19"/>
          <p:cNvSpPr>
            <a:spLocks noGrp="1"/>
          </p:cNvSpPr>
          <p:nvPr>
            <p:ph type="body" sz="quarter" idx="26"/>
          </p:nvPr>
        </p:nvSpPr>
        <p:spPr>
          <a:xfrm>
            <a:off x="6030517" y="3299877"/>
            <a:ext cx="2593181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C936D25-DB55-C5BB-BA50-CD720E9535CA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AEF3F40D-3538-81C4-57A1-2E918E10067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CAE80FD-973B-43B8-16E9-9596F777685A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D86FB-A682-44B5-A6C6-4AEAE9B6F88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349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8"/>
          </p:nvPr>
        </p:nvSpPr>
        <p:spPr>
          <a:xfrm>
            <a:off x="521495" y="1449390"/>
            <a:ext cx="19035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719005" y="1449390"/>
            <a:ext cx="19035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9"/>
          </p:nvPr>
        </p:nvSpPr>
        <p:spPr>
          <a:xfrm>
            <a:off x="2587538" y="1449390"/>
            <a:ext cx="19035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20"/>
          </p:nvPr>
        </p:nvSpPr>
        <p:spPr>
          <a:xfrm>
            <a:off x="4652963" y="1449390"/>
            <a:ext cx="19035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2" name="Textplatzhalter 19"/>
          <p:cNvSpPr>
            <a:spLocks noGrp="1"/>
          </p:cNvSpPr>
          <p:nvPr>
            <p:ph type="body" sz="quarter" idx="23"/>
          </p:nvPr>
        </p:nvSpPr>
        <p:spPr>
          <a:xfrm>
            <a:off x="2586831" y="5689100"/>
            <a:ext cx="1900238" cy="332288"/>
          </a:xfrm>
        </p:spPr>
        <p:txBody>
          <a:bodyPr/>
          <a:lstStyle>
            <a:lvl1pPr>
              <a:spcBef>
                <a:spcPts val="30"/>
              </a:spcBef>
              <a:defRPr sz="900"/>
            </a:lvl1pPr>
            <a:lvl2pPr marL="134541" indent="-134541">
              <a:spcBef>
                <a:spcPts val="30"/>
              </a:spcBef>
              <a:defRPr sz="900"/>
            </a:lvl2pPr>
            <a:lvl3pPr>
              <a:spcBef>
                <a:spcPts val="30"/>
              </a:spcBef>
              <a:defRPr sz="9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3" name="Textplatzhalter 19"/>
          <p:cNvSpPr>
            <a:spLocks noGrp="1"/>
          </p:cNvSpPr>
          <p:nvPr>
            <p:ph type="body" sz="quarter" idx="24"/>
          </p:nvPr>
        </p:nvSpPr>
        <p:spPr>
          <a:xfrm>
            <a:off x="4656225" y="5689100"/>
            <a:ext cx="1900238" cy="332288"/>
          </a:xfrm>
        </p:spPr>
        <p:txBody>
          <a:bodyPr/>
          <a:lstStyle>
            <a:lvl1pPr>
              <a:spcBef>
                <a:spcPts val="30"/>
              </a:spcBef>
              <a:defRPr sz="900"/>
            </a:lvl1pPr>
            <a:lvl2pPr marL="134541" indent="-134541">
              <a:spcBef>
                <a:spcPts val="30"/>
              </a:spcBef>
              <a:defRPr sz="900"/>
            </a:lvl2pPr>
            <a:lvl3pPr>
              <a:spcBef>
                <a:spcPts val="30"/>
              </a:spcBef>
              <a:defRPr sz="9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4" name="Textplatzhalter 19"/>
          <p:cNvSpPr>
            <a:spLocks noGrp="1"/>
          </p:cNvSpPr>
          <p:nvPr>
            <p:ph type="body" sz="quarter" idx="25"/>
          </p:nvPr>
        </p:nvSpPr>
        <p:spPr>
          <a:xfrm>
            <a:off x="6717506" y="5689100"/>
            <a:ext cx="1900238" cy="332288"/>
          </a:xfrm>
        </p:spPr>
        <p:txBody>
          <a:bodyPr/>
          <a:lstStyle>
            <a:lvl1pPr>
              <a:spcBef>
                <a:spcPts val="30"/>
              </a:spcBef>
              <a:defRPr sz="900"/>
            </a:lvl1pPr>
            <a:lvl2pPr marL="134541" indent="-134541">
              <a:spcBef>
                <a:spcPts val="30"/>
              </a:spcBef>
              <a:defRPr sz="900"/>
            </a:lvl2pPr>
            <a:lvl3pPr>
              <a:spcBef>
                <a:spcPts val="30"/>
              </a:spcBef>
              <a:defRPr sz="9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26"/>
          </p:nvPr>
        </p:nvSpPr>
        <p:spPr>
          <a:xfrm>
            <a:off x="521494" y="3852001"/>
            <a:ext cx="19035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19"/>
          <p:cNvSpPr>
            <a:spLocks noGrp="1"/>
          </p:cNvSpPr>
          <p:nvPr>
            <p:ph type="body" sz="quarter" idx="27"/>
          </p:nvPr>
        </p:nvSpPr>
        <p:spPr>
          <a:xfrm>
            <a:off x="521494" y="3299877"/>
            <a:ext cx="1902619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1" name="Textplatzhalter 19"/>
          <p:cNvSpPr>
            <a:spLocks noGrp="1"/>
          </p:cNvSpPr>
          <p:nvPr>
            <p:ph type="body" sz="quarter" idx="21"/>
          </p:nvPr>
        </p:nvSpPr>
        <p:spPr>
          <a:xfrm>
            <a:off x="521494" y="5689101"/>
            <a:ext cx="1905001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Textplatzhalter 19"/>
          <p:cNvSpPr>
            <a:spLocks noGrp="1"/>
          </p:cNvSpPr>
          <p:nvPr>
            <p:ph type="body" sz="quarter" idx="28"/>
          </p:nvPr>
        </p:nvSpPr>
        <p:spPr>
          <a:xfrm>
            <a:off x="2586037" y="3299877"/>
            <a:ext cx="1900238" cy="332288"/>
          </a:xfrm>
        </p:spPr>
        <p:txBody>
          <a:bodyPr/>
          <a:lstStyle>
            <a:lvl1pPr>
              <a:spcBef>
                <a:spcPts val="30"/>
              </a:spcBef>
              <a:defRPr sz="900"/>
            </a:lvl1pPr>
            <a:lvl2pPr marL="134541" indent="-134541">
              <a:spcBef>
                <a:spcPts val="30"/>
              </a:spcBef>
              <a:defRPr sz="900"/>
            </a:lvl2pPr>
            <a:lvl3pPr>
              <a:spcBef>
                <a:spcPts val="30"/>
              </a:spcBef>
              <a:defRPr sz="9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Textplatzhalter 19"/>
          <p:cNvSpPr>
            <a:spLocks noGrp="1"/>
          </p:cNvSpPr>
          <p:nvPr>
            <p:ph type="body" sz="quarter" idx="29"/>
          </p:nvPr>
        </p:nvSpPr>
        <p:spPr>
          <a:xfrm>
            <a:off x="4656225" y="3299877"/>
            <a:ext cx="1900238" cy="332288"/>
          </a:xfrm>
        </p:spPr>
        <p:txBody>
          <a:bodyPr/>
          <a:lstStyle>
            <a:lvl1pPr>
              <a:spcBef>
                <a:spcPts val="30"/>
              </a:spcBef>
              <a:defRPr sz="900"/>
            </a:lvl1pPr>
            <a:lvl2pPr marL="134541" indent="-134541">
              <a:spcBef>
                <a:spcPts val="30"/>
              </a:spcBef>
              <a:defRPr sz="900"/>
            </a:lvl2pPr>
            <a:lvl3pPr>
              <a:spcBef>
                <a:spcPts val="30"/>
              </a:spcBef>
              <a:defRPr sz="9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Textplatzhalter 19"/>
          <p:cNvSpPr>
            <a:spLocks noGrp="1"/>
          </p:cNvSpPr>
          <p:nvPr>
            <p:ph type="body" sz="quarter" idx="30"/>
          </p:nvPr>
        </p:nvSpPr>
        <p:spPr>
          <a:xfrm>
            <a:off x="6716713" y="3299877"/>
            <a:ext cx="1900238" cy="332288"/>
          </a:xfrm>
        </p:spPr>
        <p:txBody>
          <a:bodyPr/>
          <a:lstStyle>
            <a:lvl1pPr>
              <a:spcBef>
                <a:spcPts val="30"/>
              </a:spcBef>
              <a:defRPr sz="900"/>
            </a:lvl1pPr>
            <a:lvl2pPr marL="134541" indent="-134541">
              <a:spcBef>
                <a:spcPts val="30"/>
              </a:spcBef>
              <a:defRPr sz="900"/>
            </a:lvl2pPr>
            <a:lvl3pPr>
              <a:spcBef>
                <a:spcPts val="30"/>
              </a:spcBef>
              <a:defRPr sz="9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Bildplatzhalter 4"/>
          <p:cNvSpPr>
            <a:spLocks noGrp="1"/>
          </p:cNvSpPr>
          <p:nvPr>
            <p:ph type="pic" sz="quarter" idx="31"/>
          </p:nvPr>
        </p:nvSpPr>
        <p:spPr>
          <a:xfrm>
            <a:off x="6718170" y="3852000"/>
            <a:ext cx="19035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32"/>
          </p:nvPr>
        </p:nvSpPr>
        <p:spPr>
          <a:xfrm>
            <a:off x="2586703" y="3852000"/>
            <a:ext cx="19035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9" name="Bildplatzhalter 4"/>
          <p:cNvSpPr>
            <a:spLocks noGrp="1"/>
          </p:cNvSpPr>
          <p:nvPr>
            <p:ph type="pic" sz="quarter" idx="33"/>
          </p:nvPr>
        </p:nvSpPr>
        <p:spPr>
          <a:xfrm>
            <a:off x="4652128" y="3852000"/>
            <a:ext cx="19035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CFB48B97-5B49-5494-CCAE-69063C7DC4BF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8BDCA2B5-EA50-741F-3729-5F9CFE838C9F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5400EA1C-F630-10BD-0CA5-820EDDF1CDF4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11822-0C46-4792-9443-ADF01E2CABA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30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Red">
    <p:bg>
      <p:bgPr>
        <a:solidFill>
          <a:srgbClr val="DC0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2DA55696-9438-0ED7-F6F8-70F906CA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2">
            <a:extLst>
              <a:ext uri="{FF2B5EF4-FFF2-40B4-BE49-F238E27FC236}">
                <a16:creationId xmlns:a16="http://schemas.microsoft.com/office/drawing/2014/main" id="{376965DD-BBF4-5DC1-A1A0-ECE7BB00D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58775"/>
            <a:ext cx="1330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1494" y="1445464"/>
            <a:ext cx="6034088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21494" y="3789040"/>
            <a:ext cx="6034088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19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21494" y="5841268"/>
            <a:ext cx="3969544" cy="288032"/>
          </a:xfrm>
        </p:spPr>
        <p:txBody>
          <a:bodyPr anchor="b"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21494" y="6129300"/>
            <a:ext cx="3969544" cy="25202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618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75410" y="1449389"/>
            <a:ext cx="121562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4"/>
          </p:nvPr>
        </p:nvSpPr>
        <p:spPr>
          <a:xfrm>
            <a:off x="7405686" y="1449389"/>
            <a:ext cx="1216819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521494" y="1449389"/>
            <a:ext cx="1215629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18"/>
          </p:nvPr>
        </p:nvSpPr>
        <p:spPr>
          <a:xfrm>
            <a:off x="3275409" y="3851999"/>
            <a:ext cx="121562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7" name="Bildplatzhalter 4"/>
          <p:cNvSpPr>
            <a:spLocks noGrp="1"/>
          </p:cNvSpPr>
          <p:nvPr>
            <p:ph type="pic" sz="quarter" idx="19"/>
          </p:nvPr>
        </p:nvSpPr>
        <p:spPr>
          <a:xfrm>
            <a:off x="6030516" y="3852000"/>
            <a:ext cx="12144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20"/>
          </p:nvPr>
        </p:nvSpPr>
        <p:spPr>
          <a:xfrm>
            <a:off x="521494" y="3851999"/>
            <a:ext cx="1215629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21"/>
          </p:nvPr>
        </p:nvSpPr>
        <p:spPr>
          <a:xfrm>
            <a:off x="521494" y="5589240"/>
            <a:ext cx="1215629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1" name="Textplatzhalter 19"/>
          <p:cNvSpPr>
            <a:spLocks noGrp="1"/>
          </p:cNvSpPr>
          <p:nvPr>
            <p:ph type="body" sz="quarter" idx="22"/>
          </p:nvPr>
        </p:nvSpPr>
        <p:spPr>
          <a:xfrm>
            <a:off x="3275409" y="5589240"/>
            <a:ext cx="1215628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2" name="Textplatzhalter 19"/>
          <p:cNvSpPr>
            <a:spLocks noGrp="1"/>
          </p:cNvSpPr>
          <p:nvPr>
            <p:ph type="body" sz="quarter" idx="23"/>
          </p:nvPr>
        </p:nvSpPr>
        <p:spPr>
          <a:xfrm>
            <a:off x="6030517" y="5589240"/>
            <a:ext cx="1214996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3" name="Textplatzhalter 19"/>
          <p:cNvSpPr>
            <a:spLocks noGrp="1"/>
          </p:cNvSpPr>
          <p:nvPr>
            <p:ph type="body" sz="quarter" idx="24"/>
          </p:nvPr>
        </p:nvSpPr>
        <p:spPr>
          <a:xfrm>
            <a:off x="521494" y="3204724"/>
            <a:ext cx="1215629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4" name="Textplatzhalter 19"/>
          <p:cNvSpPr>
            <a:spLocks noGrp="1"/>
          </p:cNvSpPr>
          <p:nvPr>
            <p:ph type="body" sz="quarter" idx="25"/>
          </p:nvPr>
        </p:nvSpPr>
        <p:spPr>
          <a:xfrm>
            <a:off x="3275409" y="3204724"/>
            <a:ext cx="1215628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5" name="Textplatzhalter 19"/>
          <p:cNvSpPr>
            <a:spLocks noGrp="1"/>
          </p:cNvSpPr>
          <p:nvPr>
            <p:ph type="body" sz="quarter" idx="26"/>
          </p:nvPr>
        </p:nvSpPr>
        <p:spPr>
          <a:xfrm>
            <a:off x="7406320" y="3204724"/>
            <a:ext cx="1217378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27"/>
          </p:nvPr>
        </p:nvSpPr>
        <p:spPr>
          <a:xfrm>
            <a:off x="1899046" y="1449389"/>
            <a:ext cx="1215629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Textplatzhalter 19"/>
          <p:cNvSpPr>
            <a:spLocks noGrp="1"/>
          </p:cNvSpPr>
          <p:nvPr>
            <p:ph type="body" sz="quarter" idx="28"/>
          </p:nvPr>
        </p:nvSpPr>
        <p:spPr>
          <a:xfrm>
            <a:off x="1899046" y="3204724"/>
            <a:ext cx="1215629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29"/>
          </p:nvPr>
        </p:nvSpPr>
        <p:spPr>
          <a:xfrm>
            <a:off x="4651773" y="1449389"/>
            <a:ext cx="1216819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Textplatzhalter 19"/>
          <p:cNvSpPr>
            <a:spLocks noGrp="1"/>
          </p:cNvSpPr>
          <p:nvPr>
            <p:ph type="body" sz="quarter" idx="30"/>
          </p:nvPr>
        </p:nvSpPr>
        <p:spPr>
          <a:xfrm>
            <a:off x="4651772" y="3204724"/>
            <a:ext cx="1216819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31"/>
          </p:nvPr>
        </p:nvSpPr>
        <p:spPr>
          <a:xfrm>
            <a:off x="6030516" y="1449389"/>
            <a:ext cx="12144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Textplatzhalter 19"/>
          <p:cNvSpPr>
            <a:spLocks noGrp="1"/>
          </p:cNvSpPr>
          <p:nvPr>
            <p:ph type="body" sz="quarter" idx="32"/>
          </p:nvPr>
        </p:nvSpPr>
        <p:spPr>
          <a:xfrm>
            <a:off x="6030517" y="3204724"/>
            <a:ext cx="1214996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9" name="Bildplatzhalter 4"/>
          <p:cNvSpPr>
            <a:spLocks noGrp="1"/>
          </p:cNvSpPr>
          <p:nvPr>
            <p:ph type="pic" sz="quarter" idx="33"/>
          </p:nvPr>
        </p:nvSpPr>
        <p:spPr>
          <a:xfrm>
            <a:off x="1899046" y="3851999"/>
            <a:ext cx="1215629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6" name="Textplatzhalter 19"/>
          <p:cNvSpPr>
            <a:spLocks noGrp="1"/>
          </p:cNvSpPr>
          <p:nvPr>
            <p:ph type="body" sz="quarter" idx="34"/>
          </p:nvPr>
        </p:nvSpPr>
        <p:spPr>
          <a:xfrm>
            <a:off x="1899046" y="5589240"/>
            <a:ext cx="1215629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7" name="Bildplatzhalter 4"/>
          <p:cNvSpPr>
            <a:spLocks noGrp="1"/>
          </p:cNvSpPr>
          <p:nvPr>
            <p:ph type="pic" sz="quarter" idx="35"/>
          </p:nvPr>
        </p:nvSpPr>
        <p:spPr>
          <a:xfrm>
            <a:off x="4652963" y="3851999"/>
            <a:ext cx="121562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8" name="Textplatzhalter 19"/>
          <p:cNvSpPr>
            <a:spLocks noGrp="1"/>
          </p:cNvSpPr>
          <p:nvPr>
            <p:ph type="body" sz="quarter" idx="36"/>
          </p:nvPr>
        </p:nvSpPr>
        <p:spPr>
          <a:xfrm>
            <a:off x="4652963" y="5589240"/>
            <a:ext cx="1215628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9" name="Bildplatzhalter 4"/>
          <p:cNvSpPr>
            <a:spLocks noGrp="1"/>
          </p:cNvSpPr>
          <p:nvPr>
            <p:ph type="pic" sz="quarter" idx="37"/>
          </p:nvPr>
        </p:nvSpPr>
        <p:spPr>
          <a:xfrm>
            <a:off x="7405127" y="3852000"/>
            <a:ext cx="121737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0" name="Textplatzhalter 19"/>
          <p:cNvSpPr>
            <a:spLocks noGrp="1"/>
          </p:cNvSpPr>
          <p:nvPr>
            <p:ph type="body" sz="quarter" idx="38"/>
          </p:nvPr>
        </p:nvSpPr>
        <p:spPr>
          <a:xfrm>
            <a:off x="7405760" y="5589240"/>
            <a:ext cx="1217938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E712AF-8CA7-0471-0079-9B05DDD7AEE3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292E1D-2E12-7E74-BE7F-87E2125B760D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5AB132-0E8C-51CF-743A-CFB8C5788C5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AF6A7-61B5-4142-97E0-5AB8FB774C1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447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5F101421-6F34-6EE3-D81A-ABCDA65A2E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4F4CDD06-7559-0344-C70D-13B8D37C8C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2E8A4FC6-CA08-1C68-DC74-13E6E9FDE3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2A3F8-8684-46EE-B41C-9BB6D359EA1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162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4"/>
          </p:nvPr>
        </p:nvSpPr>
        <p:spPr>
          <a:xfrm>
            <a:off x="4652961" y="1"/>
            <a:ext cx="4491039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91038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9742B00E-72D6-3800-0702-D9F70E35CD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BAA0E187-3A80-1E0C-CA52-C2CFE024F4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904376C-960A-6104-ED9B-F52B8E86EE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F03B5-53B9-4111-A9CF-74462E377BB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702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682FD25E-51BE-76C6-3CE5-A6F77260F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C54836F6-22E7-4E97-EC33-2418DF27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B4E9A5F-8F3D-528F-8E6B-70CC85CE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D04C1-4E88-41EB-97A5-4B60A4A3FDD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630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9056732-4214-819A-7282-80A7EF87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9F6CEA-7550-297F-FA25-3C335ACE4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CA28FA-4F7D-DC75-1FAC-61285B143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12700">
              <a:lnSpc>
                <a:spcPts val="865"/>
              </a:lnSpc>
              <a:defRPr spc="-5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Seite</a:t>
            </a:r>
            <a:r>
              <a:rPr lang="en-US" spc="-35"/>
              <a:t> </a:t>
            </a:r>
            <a:fld id="{90162AB3-A226-43A9-BA9A-4CE7E1EF0603}" type="slidenum">
              <a:rPr spc="0"/>
              <a:pPr>
                <a:defRPr/>
              </a:pPr>
              <a:t>‹#›</a:t>
            </a:fld>
            <a:endParaRPr spc="0" dirty="0"/>
          </a:p>
        </p:txBody>
      </p:sp>
    </p:spTree>
    <p:extLst>
      <p:ext uri="{BB962C8B-B14F-4D97-AF65-F5344CB8AC3E}">
        <p14:creationId xmlns:p14="http://schemas.microsoft.com/office/powerpoint/2010/main" val="3128660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814387" y="4572000"/>
            <a:ext cx="7969251" cy="108012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Titeltext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814387" y="4140000"/>
            <a:ext cx="7969251" cy="36452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>
                <a:solidFill>
                  <a:srgbClr val="969696"/>
                </a:solidFill>
              </a:defRPr>
            </a:lvl1pPr>
            <a:lvl2pPr>
              <a:buClrTx/>
              <a:buFontTx/>
              <a:defRPr b="1">
                <a:solidFill>
                  <a:srgbClr val="969696"/>
                </a:solidFill>
              </a:defRPr>
            </a:lvl2pPr>
            <a:lvl3pPr>
              <a:buClrTx/>
              <a:buFontTx/>
              <a:defRPr b="1">
                <a:solidFill>
                  <a:srgbClr val="969696"/>
                </a:solidFill>
              </a:defRPr>
            </a:lvl3pPr>
            <a:lvl4pPr>
              <a:buClrTx/>
              <a:buFontTx/>
              <a:defRPr b="1">
                <a:solidFill>
                  <a:srgbClr val="969696"/>
                </a:solidFill>
              </a:defRPr>
            </a:lvl4pPr>
            <a:lvl5pPr>
              <a:buClrTx/>
              <a:buFontTx/>
              <a:defRPr b="1">
                <a:solidFill>
                  <a:srgbClr val="969696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" name="Shape 23">
            <a:extLst>
              <a:ext uri="{FF2B5EF4-FFF2-40B4-BE49-F238E27FC236}">
                <a16:creationId xmlns:a16="http://schemas.microsoft.com/office/drawing/2014/main" id="{63F62C09-14FF-7F08-7082-66B80D87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133350" cy="127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67A94-E405-4391-8ADE-532BD79ACA3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84352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>
            <a:extLst>
              <a:ext uri="{FF2B5EF4-FFF2-40B4-BE49-F238E27FC236}">
                <a16:creationId xmlns:a16="http://schemas.microsoft.com/office/drawing/2014/main" id="{3FDA887E-A44C-7D6C-8888-40F04747FE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24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E4056707-B063-D8C0-36A0-93F72101F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C488221D-1A2D-A74D-9BD3-744D26A7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)</a:t>
            </a: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7FBAAEF7-0314-1BDB-0D89-DA60603C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6ADDF4AC-A5BF-45F3-A135-87DC838836A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704224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BE95176-7416-B3B7-3A25-13D0278C7C2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24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noProof="0" dirty="0"/>
          </a:p>
        </p:txBody>
      </p:sp>
      <p:sp>
        <p:nvSpPr>
          <p:cNvPr id="3" name="Datumsplatzhalter 10">
            <a:extLst>
              <a:ext uri="{FF2B5EF4-FFF2-40B4-BE49-F238E27FC236}">
                <a16:creationId xmlns:a16="http://schemas.microsoft.com/office/drawing/2014/main" id="{96F97C4D-B1DB-F34A-88E9-B178D04BA7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12">
            <a:extLst>
              <a:ext uri="{FF2B5EF4-FFF2-40B4-BE49-F238E27FC236}">
                <a16:creationId xmlns:a16="http://schemas.microsoft.com/office/drawing/2014/main" id="{59769EE2-9F1B-E307-C811-D8E5679434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)</a:t>
            </a:r>
          </a:p>
        </p:txBody>
      </p:sp>
      <p:sp>
        <p:nvSpPr>
          <p:cNvPr id="5" name="Foliennummernplatzhalter 13">
            <a:extLst>
              <a:ext uri="{FF2B5EF4-FFF2-40B4-BE49-F238E27FC236}">
                <a16:creationId xmlns:a16="http://schemas.microsoft.com/office/drawing/2014/main" id="{EAE4C6FA-F22D-C69C-4DF4-3679ECB2D3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F6C2E12E-FA95-46E4-818B-2624F8EBD14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166086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22">
            <a:extLst>
              <a:ext uri="{FF2B5EF4-FFF2-40B4-BE49-F238E27FC236}">
                <a16:creationId xmlns:a16="http://schemas.microsoft.com/office/drawing/2014/main" id="{70E3C84B-C84E-EAB0-3131-66A467AED9DB}"/>
              </a:ext>
            </a:extLst>
          </p:cNvPr>
          <p:cNvSpPr txBox="1"/>
          <p:nvPr userDrawn="1"/>
        </p:nvSpPr>
        <p:spPr>
          <a:xfrm>
            <a:off x="6980238" y="-279400"/>
            <a:ext cx="2163762" cy="1381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eaLnBrk="1" fontAlgn="auto">
              <a:spcBef>
                <a:spcPts val="900"/>
              </a:spcBef>
              <a:spcAft>
                <a:spcPts val="0"/>
              </a:spcAft>
              <a:defRPr/>
            </a:pPr>
            <a:r>
              <a:rPr lang="en-GB" sz="900" b="1" kern="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33770D-90DA-5D17-AE07-5ECFDA281A4C}"/>
              </a:ext>
            </a:extLst>
          </p:cNvPr>
          <p:cNvSpPr/>
          <p:nvPr userDrawn="1"/>
        </p:nvSpPr>
        <p:spPr>
          <a:xfrm>
            <a:off x="0" y="6319838"/>
            <a:ext cx="9144000" cy="536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970" tIns="53970" rIns="53970" bIns="53970"/>
          <a:lstStyle/>
          <a:p>
            <a:pPr algn="ctr" defTabSz="913997" eaLnBrk="1" fontAlgn="auto">
              <a:lnSpc>
                <a:spcPct val="90000"/>
              </a:lnSpc>
              <a:spcBef>
                <a:spcPts val="900"/>
              </a:spcBef>
              <a:spcAft>
                <a:spcPts val="225"/>
              </a:spcAft>
              <a:defRPr/>
            </a:pPr>
            <a:endParaRPr lang="en-GB" sz="825" b="1" kern="0">
              <a:solidFill>
                <a:srgbClr val="7F7F7F">
                  <a:lumMod val="50000"/>
                </a:srgbClr>
              </a:solidFill>
              <a:sym typeface="Calibri"/>
            </a:endParaRPr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767CE24D-B98A-4632-34C0-3083F129F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601075" y="6502400"/>
            <a:ext cx="266700" cy="171450"/>
          </a:xfrm>
          <a:prstGeom prst="rect">
            <a:avLst/>
          </a:prstGeom>
        </p:spPr>
      </p:pic>
      <p:sp>
        <p:nvSpPr>
          <p:cNvPr id="4" name="Subtitel Tekst"/>
          <p:cNvSpPr>
            <a:spLocks noGrp="1"/>
          </p:cNvSpPr>
          <p:nvPr>
            <p:ph type="body" sz="quarter" idx="14"/>
          </p:nvPr>
        </p:nvSpPr>
        <p:spPr>
          <a:xfrm>
            <a:off x="540544" y="1137600"/>
            <a:ext cx="8322471" cy="216000"/>
          </a:xfrm>
        </p:spPr>
        <p:txBody>
          <a:bodyPr>
            <a:noAutofit/>
          </a:bodyPr>
          <a:lstStyle>
            <a:lvl1pPr marL="0" indent="0" algn="l">
              <a:buNone/>
              <a:defRPr sz="12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540544" y="660534"/>
            <a:ext cx="8324850" cy="27281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Tijdelijke aanduiding voor tekst 2"/>
          <p:cNvSpPr>
            <a:spLocks noGrp="1"/>
          </p:cNvSpPr>
          <p:nvPr>
            <p:ph idx="1"/>
          </p:nvPr>
        </p:nvSpPr>
        <p:spPr>
          <a:xfrm>
            <a:off x="540545" y="1665288"/>
            <a:ext cx="8327231" cy="415131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B664C0C-8B42-9CD3-4253-56DE768CB2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88913" y="6492875"/>
            <a:ext cx="134937" cy="138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464F1-3D26-45AB-A2E1-AB2868203E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947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0">
            <a:extLst>
              <a:ext uri="{FF2B5EF4-FFF2-40B4-BE49-F238E27FC236}">
                <a16:creationId xmlns:a16="http://schemas.microsoft.com/office/drawing/2014/main" id="{9E668AA7-92D0-A408-48BE-A136B4E26D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175"/>
            <a:ext cx="8315325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14" descr="PSI-Logo_narrow_30k.eps">
            <a:extLst>
              <a:ext uri="{FF2B5EF4-FFF2-40B4-BE49-F238E27FC236}">
                <a16:creationId xmlns:a16="http://schemas.microsoft.com/office/drawing/2014/main" id="{57A6D92F-1BF0-37B4-7765-E0019E062C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14">
            <a:extLst>
              <a:ext uri="{FF2B5EF4-FFF2-40B4-BE49-F238E27FC236}">
                <a16:creationId xmlns:a16="http://schemas.microsoft.com/office/drawing/2014/main" id="{9E8B4627-7F5C-FD71-E427-BF545DC871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19175"/>
            <a:ext cx="720725" cy="728663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de-DE" altLang="en-US" sz="2400">
              <a:latin typeface="Times" panose="02020603050405020304" pitchFamily="18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FED0912D-DD93-F966-8C30-AA669F401B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8">
            <a:extLst>
              <a:ext uri="{FF2B5EF4-FFF2-40B4-BE49-F238E27FC236}">
                <a16:creationId xmlns:a16="http://schemas.microsoft.com/office/drawing/2014/main" id="{552C09C3-1E85-12C7-AF97-6ED40B5F48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)</a:t>
            </a:r>
          </a:p>
        </p:txBody>
      </p:sp>
      <p:sp>
        <p:nvSpPr>
          <p:cNvPr id="7" name="Foliennummernplatzhalter 9">
            <a:extLst>
              <a:ext uri="{FF2B5EF4-FFF2-40B4-BE49-F238E27FC236}">
                <a16:creationId xmlns:a16="http://schemas.microsoft.com/office/drawing/2014/main" id="{CFDEF004-7445-41A3-DE18-F38D0566A8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BC45EA10-ED80-478A-9A30-43DFAFC00F8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104315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Red">
    <p:bg>
      <p:bgPr>
        <a:solidFill>
          <a:srgbClr val="DC0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3">
            <a:extLst>
              <a:ext uri="{FF2B5EF4-FFF2-40B4-BE49-F238E27FC236}">
                <a16:creationId xmlns:a16="http://schemas.microsoft.com/office/drawing/2014/main" id="{0A73A3E6-AF30-3242-3059-37974F62DFA8}"/>
              </a:ext>
            </a:extLst>
          </p:cNvPr>
          <p:cNvSpPr/>
          <p:nvPr/>
        </p:nvSpPr>
        <p:spPr>
          <a:xfrm>
            <a:off x="0" y="0"/>
            <a:ext cx="9144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>
              <a:spcBef>
                <a:spcPts val="900"/>
              </a:spcBef>
              <a:spcAft>
                <a:spcPts val="0"/>
              </a:spcAft>
              <a:defRPr/>
            </a:pPr>
            <a:endParaRPr lang="en-GB" sz="1200" kern="0" dirty="0">
              <a:solidFill>
                <a:schemeClr val="tx1"/>
              </a:solidFill>
              <a:sym typeface="Calibri"/>
            </a:endParaRPr>
          </a:p>
        </p:txBody>
      </p:sp>
      <p:pic>
        <p:nvPicPr>
          <p:cNvPr id="5" name="Grafik 12">
            <a:extLst>
              <a:ext uri="{FF2B5EF4-FFF2-40B4-BE49-F238E27FC236}">
                <a16:creationId xmlns:a16="http://schemas.microsoft.com/office/drawing/2014/main" id="{4E34FE04-0686-340E-0F08-0E7E3177B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58775"/>
            <a:ext cx="1330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1494" y="1449388"/>
            <a:ext cx="3969544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315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21494" y="3789040"/>
            <a:ext cx="3969544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1950" b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21494" y="5841268"/>
            <a:ext cx="3969544" cy="288032"/>
          </a:xfrm>
        </p:spPr>
        <p:txBody>
          <a:bodyPr anchor="b"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21494" y="6129300"/>
            <a:ext cx="3969544" cy="25202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4652962" y="549276"/>
            <a:ext cx="3807620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161176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830328-8283-AB80-78B2-D88C21B506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88" y="115888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9692EB1-28D1-F034-8F54-0CEA5F6E4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6424613"/>
            <a:ext cx="47974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B1C74-263B-D896-B67B-31E0B64EBB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392113" y="63674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sz="1200" b="1" smtClean="0">
                <a:solidFill>
                  <a:srgbClr val="898989"/>
                </a:solidFill>
                <a:sym typeface="Calibri" panose="020F0502020204030204" pitchFamily="34" charset="0"/>
              </a:defRPr>
            </a:lvl1pPr>
          </a:lstStyle>
          <a:p>
            <a:endParaRPr lang="fr-FR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D73982-5194-5023-7924-A1B8E268205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243888" y="6356350"/>
            <a:ext cx="6492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compatLnSpc="1">
            <a:prstTxWarp prst="textNoShape">
              <a:avLst/>
            </a:prstTxWarp>
          </a:bodyPr>
          <a:lstStyle>
            <a:lvl1pPr algn="r" fontAlgn="base">
              <a:spcAft>
                <a:spcPct val="0"/>
              </a:spcAft>
              <a:defRPr sz="1200">
                <a:solidFill>
                  <a:srgbClr val="898989"/>
                </a:solidFill>
                <a:sym typeface="Calibri" panose="020F0502020204030204" pitchFamily="34" charset="0"/>
              </a:defRPr>
            </a:lvl1pPr>
          </a:lstStyle>
          <a:p>
            <a:fld id="{7F9C716D-B6CD-4560-96A5-117813135CAA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252874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51050" y="6520259"/>
            <a:ext cx="5940425" cy="365125"/>
          </a:xfrm>
        </p:spPr>
        <p:txBody>
          <a:bodyPr/>
          <a:lstStyle>
            <a:lvl1pPr>
              <a:defRPr u="none"/>
            </a:lvl1pPr>
          </a:lstStyle>
          <a:p>
            <a:pPr>
              <a:defRPr/>
            </a:pPr>
            <a:r>
              <a:rPr lang="fr-FR"/>
              <a:t>)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4813" y="6518672"/>
            <a:ext cx="1119187" cy="365125"/>
          </a:xfrm>
        </p:spPr>
        <p:txBody>
          <a:bodyPr/>
          <a:lstStyle>
            <a:lvl1pPr>
              <a:defRPr u="none"/>
            </a:lvl1pPr>
          </a:lstStyle>
          <a:p>
            <a:pPr>
              <a:defRPr/>
            </a:pPr>
            <a:r>
              <a:rPr lang="fr-FR"/>
              <a:t>|  PAGE </a:t>
            </a:r>
            <a:fld id="{8CADEDB1-774E-4026-9688-CF6FA26D2D04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87450" y="46038"/>
            <a:ext cx="6769100" cy="90963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299066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90545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>
          <a:xfrm>
            <a:off x="7944554" y="6661150"/>
            <a:ext cx="394340" cy="138499"/>
          </a:xfrm>
        </p:spPr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605362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09A7-2376-4187-858B-C64D7273FF9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6312" y="6661150"/>
            <a:ext cx="134652" cy="138499"/>
          </a:xfrm>
        </p:spPr>
        <p:txBody>
          <a:bodyPr/>
          <a:lstStyle/>
          <a:p>
            <a:fld id="{80DF1A98-5D0A-4ADD-A931-657ADF240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175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 descr="U:\20160506_PSI_Luftbild_0292.jpg">
            <a:extLst>
              <a:ext uri="{FF2B5EF4-FFF2-40B4-BE49-F238E27FC236}">
                <a16:creationId xmlns:a16="http://schemas.microsoft.com/office/drawing/2014/main" id="{C892A238-5740-FF69-6565-A8E9C167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7664"/>
          <a:stretch>
            <a:fillRect/>
          </a:stretch>
        </p:blipFill>
        <p:spPr bwMode="auto">
          <a:xfrm>
            <a:off x="2643188" y="282575"/>
            <a:ext cx="56737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Shape 14">
            <a:extLst>
              <a:ext uri="{FF2B5EF4-FFF2-40B4-BE49-F238E27FC236}">
                <a16:creationId xmlns:a16="http://schemas.microsoft.com/office/drawing/2014/main" id="{80DA877A-3820-E634-E26D-668E246DDAA0}"/>
              </a:ext>
            </a:extLst>
          </p:cNvPr>
          <p:cNvSpPr/>
          <p:nvPr/>
        </p:nvSpPr>
        <p:spPr>
          <a:xfrm>
            <a:off x="0" y="282575"/>
            <a:ext cx="2533650" cy="3362325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2400">
                <a:ln w="9525">
                  <a:solidFill>
                    <a:srgbClr val="FFFFFF"/>
                  </a:solidFill>
                </a:ln>
                <a:latin typeface="Times"/>
                <a:ea typeface="Times"/>
                <a:cs typeface="Times"/>
                <a:sym typeface="Times"/>
              </a:defRPr>
            </a:pPr>
            <a:endParaRPr sz="2400" kern="0">
              <a:ln w="9525">
                <a:solidFill>
                  <a:srgbClr val="FFFFFF"/>
                </a:solidFill>
              </a:ln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4" name="image1.png" descr="PSI-Logo_narrow_30k.eps">
            <a:extLst>
              <a:ext uri="{FF2B5EF4-FFF2-40B4-BE49-F238E27FC236}">
                <a16:creationId xmlns:a16="http://schemas.microsoft.com/office/drawing/2014/main" id="{93621B8A-85B2-AFE0-A58D-E26E61888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549275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Shape 16">
            <a:extLst>
              <a:ext uri="{FF2B5EF4-FFF2-40B4-BE49-F238E27FC236}">
                <a16:creationId xmlns:a16="http://schemas.microsoft.com/office/drawing/2014/main" id="{2237D5F1-9847-BCB9-3314-EF8ABC814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61388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/>
          <a:p>
            <a:pPr eaLnBrk="1"/>
            <a:endParaRPr lang="en-US" altLang="en-US" sz="2400">
              <a:latin typeface="Times" panose="02020603050405020304" pitchFamily="18" charset="0"/>
              <a:cs typeface="Times" panose="02020603050405020304" pitchFamily="18" charset="0"/>
              <a:sym typeface="Times" panose="02020603050405020304" pitchFamily="18" charset="0"/>
            </a:endParaRPr>
          </a:p>
        </p:txBody>
      </p:sp>
      <p:grpSp>
        <p:nvGrpSpPr>
          <p:cNvPr id="6" name="Group 21">
            <a:extLst>
              <a:ext uri="{FF2B5EF4-FFF2-40B4-BE49-F238E27FC236}">
                <a16:creationId xmlns:a16="http://schemas.microsoft.com/office/drawing/2014/main" id="{CF559442-D3EA-CE72-A895-63087A2A3A77}"/>
              </a:ext>
            </a:extLst>
          </p:cNvPr>
          <p:cNvGrpSpPr>
            <a:grpSpLocks/>
          </p:cNvGrpSpPr>
          <p:nvPr/>
        </p:nvGrpSpPr>
        <p:grpSpPr bwMode="auto">
          <a:xfrm>
            <a:off x="5292725" y="3376613"/>
            <a:ext cx="3024188" cy="304800"/>
            <a:chOff x="0" y="0"/>
            <a:chExt cx="3024339" cy="304800"/>
          </a:xfrm>
        </p:grpSpPr>
        <p:sp>
          <p:nvSpPr>
            <p:cNvPr id="7" name="Shape 19">
              <a:extLst>
                <a:ext uri="{FF2B5EF4-FFF2-40B4-BE49-F238E27FC236}">
                  <a16:creationId xmlns:a16="http://schemas.microsoft.com/office/drawing/2014/main" id="{E4940952-E21C-22A9-2D1E-31EADFAEDF56}"/>
                </a:ext>
              </a:extLst>
            </p:cNvPr>
            <p:cNvSpPr/>
            <p:nvPr/>
          </p:nvSpPr>
          <p:spPr>
            <a:xfrm>
              <a:off x="0" y="36512"/>
              <a:ext cx="3024339" cy="231775"/>
            </a:xfrm>
            <a:prstGeom prst="rect">
              <a:avLst/>
            </a:prstGeom>
            <a:solidFill>
              <a:srgbClr val="FFFFFF">
                <a:alpha val="74117"/>
              </a:srgbClr>
            </a:solidFill>
            <a:ln w="12700" cap="flat">
              <a:noFill/>
              <a:miter lim="400000"/>
            </a:ln>
            <a:effectLst/>
          </p:spPr>
          <p:txBody>
            <a:bodyPr lIns="45718" tIns="45718" rIns="45718" bIns="45718" anchor="ctr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 sz="1100" b="1" spc="30">
                  <a:solidFill>
                    <a:srgbClr val="505150"/>
                  </a:solidFill>
                </a:defRPr>
              </a:pPr>
              <a:endParaRPr sz="1100" b="1" kern="0" spc="30">
                <a:solidFill>
                  <a:srgbClr val="50515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8" name="Shape 20">
              <a:extLst>
                <a:ext uri="{FF2B5EF4-FFF2-40B4-BE49-F238E27FC236}">
                  <a16:creationId xmlns:a16="http://schemas.microsoft.com/office/drawing/2014/main" id="{EB3EB842-6283-908C-A626-71B0CC1BBC85}"/>
                </a:ext>
              </a:extLst>
            </p:cNvPr>
            <p:cNvSpPr/>
            <p:nvPr/>
          </p:nvSpPr>
          <p:spPr>
            <a:xfrm>
              <a:off x="0" y="0"/>
              <a:ext cx="3024339" cy="304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0" tIns="0" rIns="0" bIns="0" anchor="ctr">
              <a:spAutoFit/>
            </a:bodyPr>
            <a:lstStyle>
              <a:lvl1pPr algn="ctr">
                <a:spcBef>
                  <a:spcPts val="0"/>
                </a:spcBef>
                <a:defRPr sz="1100" b="1" spc="30">
                  <a:solidFill>
                    <a:srgbClr val="505150"/>
                  </a:solidFill>
                </a:defRPr>
              </a:lvl1pPr>
            </a:lstStyle>
            <a:p>
              <a:pPr eaLnBrk="1" fontAlgn="auto">
                <a:spcAft>
                  <a:spcPts val="0"/>
                </a:spcAft>
                <a:defRPr/>
              </a:pPr>
              <a:r>
                <a:rPr kern="0">
                  <a:latin typeface="+mj-lt"/>
                  <a:ea typeface="+mj-ea"/>
                  <a:cs typeface="+mj-cs"/>
                  <a:sym typeface="Calibri"/>
                </a:rPr>
                <a:t>WIR SCHAFFEN WISSEN – HEUTE FÜR MORGEN</a:t>
              </a:r>
            </a:p>
          </p:txBody>
        </p:sp>
      </p:grpSp>
      <p:sp>
        <p:nvSpPr>
          <p:cNvPr id="9" name="Shape 22">
            <a:extLst>
              <a:ext uri="{FF2B5EF4-FFF2-40B4-BE49-F238E27FC236}">
                <a16:creationId xmlns:a16="http://schemas.microsoft.com/office/drawing/2014/main" id="{3E8BF22D-42E8-3B5A-2B07-B501D5C46AB8}"/>
              </a:ext>
            </a:extLst>
          </p:cNvPr>
          <p:cNvSpPr/>
          <p:nvPr/>
        </p:nvSpPr>
        <p:spPr>
          <a:xfrm>
            <a:off x="8423275" y="282575"/>
            <a:ext cx="720725" cy="3362325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2400">
                <a:ln w="9525">
                  <a:solidFill>
                    <a:srgbClr val="FFFFFF"/>
                  </a:solidFill>
                </a:ln>
                <a:latin typeface="Times"/>
                <a:ea typeface="Times"/>
                <a:cs typeface="Times"/>
                <a:sym typeface="Times"/>
              </a:defRPr>
            </a:pPr>
            <a:endParaRPr sz="2400" kern="0">
              <a:ln w="9525">
                <a:solidFill>
                  <a:srgbClr val="FFFFFF"/>
                </a:solidFill>
              </a:ln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814387" y="4572000"/>
            <a:ext cx="7969251" cy="108012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814387" y="4140000"/>
            <a:ext cx="7969251" cy="36452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>
                <a:solidFill>
                  <a:srgbClr val="969696"/>
                </a:solidFill>
              </a:defRPr>
            </a:lvl1pPr>
            <a:lvl2pPr>
              <a:buClrTx/>
              <a:buFontTx/>
              <a:defRPr b="1">
                <a:solidFill>
                  <a:srgbClr val="969696"/>
                </a:solidFill>
              </a:defRPr>
            </a:lvl2pPr>
            <a:lvl3pPr>
              <a:buClrTx/>
              <a:buFontTx/>
              <a:defRPr b="1">
                <a:solidFill>
                  <a:srgbClr val="969696"/>
                </a:solidFill>
              </a:defRPr>
            </a:lvl3pPr>
            <a:lvl4pPr>
              <a:buClrTx/>
              <a:buFontTx/>
              <a:defRPr b="1">
                <a:solidFill>
                  <a:srgbClr val="969696"/>
                </a:solidFill>
              </a:defRPr>
            </a:lvl4pPr>
            <a:lvl5pPr>
              <a:buClrTx/>
              <a:buFontTx/>
              <a:defRPr b="1">
                <a:solidFill>
                  <a:srgbClr val="96969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Shape 23">
            <a:extLst>
              <a:ext uri="{FF2B5EF4-FFF2-40B4-BE49-F238E27FC236}">
                <a16:creationId xmlns:a16="http://schemas.microsoft.com/office/drawing/2014/main" id="{95D73F81-7E1A-BDAD-33B2-3115DADD465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133350" cy="127000"/>
          </a:xfrm>
        </p:spPr>
        <p:txBody>
          <a:bodyPr/>
          <a:lstStyle>
            <a:lvl1pPr algn="l">
              <a:defRPr/>
            </a:lvl1pPr>
          </a:lstStyle>
          <a:p>
            <a:fld id="{78E979BD-C61F-4192-8935-6800BB6FE51E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6856252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">
            <a:extLst>
              <a:ext uri="{FF2B5EF4-FFF2-40B4-BE49-F238E27FC236}">
                <a16:creationId xmlns:a16="http://schemas.microsoft.com/office/drawing/2014/main" id="{0ADED931-235C-BF0E-7582-0747B2064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/>
          <a:p>
            <a:pPr eaLnBrk="1"/>
            <a:endParaRPr lang="en-US" altLang="en-US" sz="2400">
              <a:latin typeface="Times" panose="02020603050405020304" pitchFamily="18" charset="0"/>
              <a:cs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934837" y="1484782"/>
            <a:ext cx="7885636" cy="46085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Shape 42">
            <a:extLst>
              <a:ext uri="{FF2B5EF4-FFF2-40B4-BE49-F238E27FC236}">
                <a16:creationId xmlns:a16="http://schemas.microsoft.com/office/drawing/2014/main" id="{420D2DB2-6D83-6425-67EC-B150C0618CF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B7505AF-6AF8-4605-911C-EB3E82672469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18310975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1042987" y="1341437"/>
            <a:ext cx="3781427" cy="46799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" name="Shape 51">
            <a:extLst>
              <a:ext uri="{FF2B5EF4-FFF2-40B4-BE49-F238E27FC236}">
                <a16:creationId xmlns:a16="http://schemas.microsoft.com/office/drawing/2014/main" id="{5216F9C7-5E29-3869-6F9E-9B29152D76A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E53BB1F-41AE-4ACE-B291-746C0328A86D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5964917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8">
            <a:extLst>
              <a:ext uri="{FF2B5EF4-FFF2-40B4-BE49-F238E27FC236}">
                <a16:creationId xmlns:a16="http://schemas.microsoft.com/office/drawing/2014/main" id="{A362D9DB-CA83-8F88-C01F-EDAD6A715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/>
          <a:p>
            <a:pPr eaLnBrk="1"/>
            <a:endParaRPr lang="en-US" altLang="en-US" sz="2400">
              <a:latin typeface="Times" panose="02020603050405020304" pitchFamily="18" charset="0"/>
              <a:cs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sz="half" idx="1"/>
          </p:nvPr>
        </p:nvSpPr>
        <p:spPr>
          <a:xfrm>
            <a:off x="938415" y="1449802"/>
            <a:ext cx="3781427" cy="4571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Shape 61">
            <a:extLst>
              <a:ext uri="{FF2B5EF4-FFF2-40B4-BE49-F238E27FC236}">
                <a16:creationId xmlns:a16="http://schemas.microsoft.com/office/drawing/2014/main" id="{9B85843F-E6F2-9D83-E910-D075F56D715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FC2A344-122D-46FB-947A-0E00D0FBB23E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0845879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 descr="U:\20160506_PSI_Luftbild_0292.jpg">
            <a:extLst>
              <a:ext uri="{FF2B5EF4-FFF2-40B4-BE49-F238E27FC236}">
                <a16:creationId xmlns:a16="http://schemas.microsoft.com/office/drawing/2014/main" id="{4CF35E62-FCEC-8CD0-43DC-523517E6B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175"/>
            <a:ext cx="8370887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image1.png" descr="PSI-Logo_narrow_30k.eps">
            <a:extLst>
              <a:ext uri="{FF2B5EF4-FFF2-40B4-BE49-F238E27FC236}">
                <a16:creationId xmlns:a16="http://schemas.microsoft.com/office/drawing/2014/main" id="{832E7D72-A059-2FFF-5645-80CC50208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Shape 89">
            <a:extLst>
              <a:ext uri="{FF2B5EF4-FFF2-40B4-BE49-F238E27FC236}">
                <a16:creationId xmlns:a16="http://schemas.microsoft.com/office/drawing/2014/main" id="{0F346BE5-CE55-FDA5-5EE7-48DBF880F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19175"/>
            <a:ext cx="720725" cy="728663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/>
          <a:p>
            <a:pPr eaLnBrk="1"/>
            <a:endParaRPr lang="en-US" altLang="en-US" sz="2400">
              <a:latin typeface="Times" panose="02020603050405020304" pitchFamily="18" charset="0"/>
              <a:cs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body" sz="half" idx="1"/>
          </p:nvPr>
        </p:nvSpPr>
        <p:spPr>
          <a:xfrm>
            <a:off x="827087" y="1019810"/>
            <a:ext cx="2289713" cy="5577841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lIns="36000" tIns="36000" rIns="36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Shape 90">
            <a:extLst>
              <a:ext uri="{FF2B5EF4-FFF2-40B4-BE49-F238E27FC236}">
                <a16:creationId xmlns:a16="http://schemas.microsoft.com/office/drawing/2014/main" id="{56E0A3D3-F4C1-72B9-F48C-BB571BE0AD3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20EEB99-D5F6-4A00-B234-B888524ACECF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39763020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3">
            <a:extLst>
              <a:ext uri="{FF2B5EF4-FFF2-40B4-BE49-F238E27FC236}">
                <a16:creationId xmlns:a16="http://schemas.microsoft.com/office/drawing/2014/main" id="{35ED59D9-786C-7192-1D13-6B63399605DE}"/>
              </a:ext>
            </a:extLst>
          </p:cNvPr>
          <p:cNvSpPr/>
          <p:nvPr/>
        </p:nvSpPr>
        <p:spPr>
          <a:xfrm>
            <a:off x="0" y="0"/>
            <a:ext cx="9144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>
              <a:spcBef>
                <a:spcPts val="900"/>
              </a:spcBef>
              <a:spcAft>
                <a:spcPts val="0"/>
              </a:spcAft>
              <a:defRPr/>
            </a:pPr>
            <a:endParaRPr lang="en-GB" sz="1200" kern="0" dirty="0">
              <a:solidFill>
                <a:schemeClr val="tx1"/>
              </a:solidFill>
              <a:sym typeface="Calibri"/>
            </a:endParaRPr>
          </a:p>
        </p:txBody>
      </p:sp>
      <p:pic>
        <p:nvPicPr>
          <p:cNvPr id="5" name="Grafik 12">
            <a:extLst>
              <a:ext uri="{FF2B5EF4-FFF2-40B4-BE49-F238E27FC236}">
                <a16:creationId xmlns:a16="http://schemas.microsoft.com/office/drawing/2014/main" id="{45ED50B6-7E0C-A35E-8616-6D1C3813C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58775"/>
            <a:ext cx="1330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1494" y="1449388"/>
            <a:ext cx="3969544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315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21494" y="3789040"/>
            <a:ext cx="3969544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1950" b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21494" y="5841268"/>
            <a:ext cx="3969544" cy="288032"/>
          </a:xfrm>
        </p:spPr>
        <p:txBody>
          <a:bodyPr anchor="b"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21494" y="6129300"/>
            <a:ext cx="3969544" cy="25202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4652962" y="549276"/>
            <a:ext cx="3807620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84311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27D3C3D-B720-DEA5-467D-AE12CF54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88" y="115888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286B915-F2C7-8C07-3A88-6264644A1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6424613"/>
            <a:ext cx="47974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7BA2E9A-BBD1-8355-5190-F02448B882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88" y="115888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5EAC49B-3822-B9C3-8D5A-04D64D0F72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6424613"/>
            <a:ext cx="47974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B378181-DD98-AEB7-80A6-3A8A065FC9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392113" y="636746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 sz="1200" b="1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r-FR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B571EE-7D34-413A-0137-720F5FFFB8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43888" y="6356350"/>
            <a:ext cx="649287" cy="365125"/>
          </a:xfrm>
        </p:spPr>
        <p:txBody>
          <a:bodyPr lIns="91440" tIns="45720" rIns="91440" bIns="45720" anchor="ctr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1C36FF71-22D9-4ECF-B802-3C37874E55EE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7095754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5344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95488"/>
            <a:ext cx="4191000" cy="43910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95488"/>
            <a:ext cx="4191000" cy="2119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267200"/>
            <a:ext cx="4191000" cy="211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072567"/>
      </p:ext>
    </p:extLst>
  </p:cSld>
  <p:clrMapOvr>
    <a:masterClrMapping/>
  </p:clrMapOvr>
  <p:transition spd="med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0" i="0">
                <a:solidFill>
                  <a:srgbClr val="006FB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ED3D41F4-9070-4603-6058-6E89A2B84DB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spcBef>
                <a:spcPts val="900"/>
              </a:spcBef>
              <a:defRPr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altLang="en-US"/>
              <a:t>)</a:t>
            </a: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2458B3A0-E8CB-6EFF-CCB0-EFB7750C40BE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756C16AD-9EEE-5B34-A110-AAB44CA2DB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B12595F4-AD5A-4286-A833-09CE78842C32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14895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082641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36642F8-B145-5A08-9B4F-9C04AAE62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2400">
              <a:solidFill>
                <a:schemeClr val="tx1"/>
              </a:solidFill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hteck 1">
            <a:extLst>
              <a:ext uri="{FF2B5EF4-FFF2-40B4-BE49-F238E27FC236}">
                <a16:creationId xmlns:a16="http://schemas.microsoft.com/office/drawing/2014/main" id="{7828C270-0B3B-8C1B-0C9A-AEFE7AD4C3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2400">
              <a:solidFill>
                <a:schemeClr val="tx1"/>
              </a:solidFill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noProof="0" dirty="0"/>
          </a:p>
        </p:txBody>
      </p:sp>
      <p:sp>
        <p:nvSpPr>
          <p:cNvPr id="4" name="Datumsplatzhalter 10">
            <a:extLst>
              <a:ext uri="{FF2B5EF4-FFF2-40B4-BE49-F238E27FC236}">
                <a16:creationId xmlns:a16="http://schemas.microsoft.com/office/drawing/2014/main" id="{1442DA99-DD9E-50BA-88CC-E90238BA54BD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DE" altLang="en-US"/>
          </a:p>
        </p:txBody>
      </p:sp>
      <p:sp>
        <p:nvSpPr>
          <p:cNvPr id="5" name="Fußzeilenplatzhalter 12">
            <a:extLst>
              <a:ext uri="{FF2B5EF4-FFF2-40B4-BE49-F238E27FC236}">
                <a16:creationId xmlns:a16="http://schemas.microsoft.com/office/drawing/2014/main" id="{E939D6DB-5DC7-1D9E-5466-2276A76B8AEA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altLang="en-US"/>
              <a:t>)</a:t>
            </a:r>
          </a:p>
        </p:txBody>
      </p:sp>
      <p:sp>
        <p:nvSpPr>
          <p:cNvPr id="6" name="Foliennummernplatzhalter 13">
            <a:extLst>
              <a:ext uri="{FF2B5EF4-FFF2-40B4-BE49-F238E27FC236}">
                <a16:creationId xmlns:a16="http://schemas.microsoft.com/office/drawing/2014/main" id="{C7448543-DBC7-8BCF-3955-F288B0F8D5C7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Seite </a:t>
            </a:r>
            <a:fld id="{368F31D0-53FB-4017-B2D7-83B370A106C0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63614649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>
            <a:extLst>
              <a:ext uri="{FF2B5EF4-FFF2-40B4-BE49-F238E27FC236}">
                <a16:creationId xmlns:a16="http://schemas.microsoft.com/office/drawing/2014/main" id="{C2899D36-2371-BEEB-3A40-A2DDCEC73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2400">
              <a:solidFill>
                <a:schemeClr val="tx1"/>
              </a:solidFill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hteck 6">
            <a:extLst>
              <a:ext uri="{FF2B5EF4-FFF2-40B4-BE49-F238E27FC236}">
                <a16:creationId xmlns:a16="http://schemas.microsoft.com/office/drawing/2014/main" id="{734AD161-87A5-6740-7BB6-31B1A46C0C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2400">
              <a:solidFill>
                <a:schemeClr val="tx1"/>
              </a:solidFill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1BF0755F-A55D-7974-540D-E0FD66AEB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DE" altLang="en-US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8285D71F-CB6F-A0C3-F1F4-08444C2F2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altLang="en-US"/>
              <a:t>)</a:t>
            </a: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B96F9C4D-A6B1-4C1E-9CE3-7CDCD2A4C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Seite </a:t>
            </a:r>
            <a:fld id="{7FB4766A-88AD-44FD-88A5-384AA479E473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37040752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0">
            <a:extLst>
              <a:ext uri="{FF2B5EF4-FFF2-40B4-BE49-F238E27FC236}">
                <a16:creationId xmlns:a16="http://schemas.microsoft.com/office/drawing/2014/main" id="{C8B1F531-4992-78A7-CA11-B336A742C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175"/>
            <a:ext cx="8315325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14" descr="PSI-Logo_narrow_30k.eps">
            <a:extLst>
              <a:ext uri="{FF2B5EF4-FFF2-40B4-BE49-F238E27FC236}">
                <a16:creationId xmlns:a16="http://schemas.microsoft.com/office/drawing/2014/main" id="{277CC992-51B1-9DF7-940D-102619760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14">
            <a:extLst>
              <a:ext uri="{FF2B5EF4-FFF2-40B4-BE49-F238E27FC236}">
                <a16:creationId xmlns:a16="http://schemas.microsoft.com/office/drawing/2014/main" id="{C8D5F626-3E68-5182-D4B1-0CA8E7231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19175"/>
            <a:ext cx="720725" cy="728663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de-DE" altLang="en-US" sz="2400"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Grafik 10">
            <a:extLst>
              <a:ext uri="{FF2B5EF4-FFF2-40B4-BE49-F238E27FC236}">
                <a16:creationId xmlns:a16="http://schemas.microsoft.com/office/drawing/2014/main" id="{7D2B213F-DF12-C5BB-AA38-80BA4DB4BA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175"/>
            <a:ext cx="8315325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4" descr="PSI-Logo_narrow_30k.eps">
            <a:extLst>
              <a:ext uri="{FF2B5EF4-FFF2-40B4-BE49-F238E27FC236}">
                <a16:creationId xmlns:a16="http://schemas.microsoft.com/office/drawing/2014/main" id="{116FA434-19B6-494A-0576-8DC97A5279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4">
            <a:extLst>
              <a:ext uri="{FF2B5EF4-FFF2-40B4-BE49-F238E27FC236}">
                <a16:creationId xmlns:a16="http://schemas.microsoft.com/office/drawing/2014/main" id="{323EEEEC-F8C5-BA35-8C88-46A72EBDC2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19175"/>
            <a:ext cx="720725" cy="728663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de-DE" altLang="en-US" sz="2400"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9B8770B9-2029-2D8E-DDE3-1A3A9991CD07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DE" alt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0610F41-7986-644C-3511-023F408CBF19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altLang="en-US"/>
              <a:t>)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6901155-324D-1511-CE99-41F75353FDE6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Seite </a:t>
            </a:r>
            <a:fld id="{C46851D3-7CC0-4F69-B87D-31C6EA825612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26479048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k object 16">
            <a:extLst>
              <a:ext uri="{FF2B5EF4-FFF2-40B4-BE49-F238E27FC236}">
                <a16:creationId xmlns:a16="http://schemas.microsoft.com/office/drawing/2014/main" id="{A88B23E6-6C3E-95F5-A578-C1BC265D7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71438"/>
            <a:ext cx="1019175" cy="3635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>
              <a:spcBef>
                <a:spcPts val="900"/>
              </a:spcBef>
            </a:pPr>
            <a:endParaRPr lang="en-US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bk object 17">
            <a:extLst>
              <a:ext uri="{FF2B5EF4-FFF2-40B4-BE49-F238E27FC236}">
                <a16:creationId xmlns:a16="http://schemas.microsoft.com/office/drawing/2014/main" id="{3D6D27A3-9136-C9A4-D0E6-6183B6B1A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" y="504825"/>
            <a:ext cx="1271588" cy="12319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>
              <a:spcBef>
                <a:spcPts val="900"/>
              </a:spcBef>
            </a:pPr>
            <a:endParaRPr lang="en-US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0" i="0">
                <a:solidFill>
                  <a:srgbClr val="006FB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Holder 5">
            <a:extLst>
              <a:ext uri="{FF2B5EF4-FFF2-40B4-BE49-F238E27FC236}">
                <a16:creationId xmlns:a16="http://schemas.microsoft.com/office/drawing/2014/main" id="{D1DD5862-7143-D76E-3465-B2587ACCB1B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spcBef>
                <a:spcPts val="900"/>
              </a:spcBef>
              <a:defRPr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altLang="en-US"/>
              <a:t>)</a:t>
            </a:r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E4FAD708-5FA4-FBE0-2FF7-F3EE5B289BFE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" name="Holder 7">
            <a:extLst>
              <a:ext uri="{FF2B5EF4-FFF2-40B4-BE49-F238E27FC236}">
                <a16:creationId xmlns:a16="http://schemas.microsoft.com/office/drawing/2014/main" id="{CC7F228B-A996-ABF1-7C27-01E8299F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12700">
            <a:miter lim="400000"/>
          </a:ln>
        </p:spPr>
        <p:txBody>
          <a:bodyPr/>
          <a:lstStyle>
            <a:lvl1pPr marL="12700" algn="l" fontAlgn="auto">
              <a:lnSpc>
                <a:spcPts val="955"/>
              </a:lnSpc>
              <a:spcBef>
                <a:spcPts val="0"/>
              </a:spcBef>
              <a:spcAft>
                <a:spcPts val="0"/>
              </a:spcAft>
              <a:defRPr sz="900" b="0" i="0" kern="0" spc="-10">
                <a:solidFill>
                  <a:schemeClr val="tx1"/>
                </a:solidFill>
                <a:latin typeface="Calibri"/>
                <a:ea typeface="+mj-ea"/>
                <a:cs typeface="Calibri"/>
                <a:sym typeface="Calibri"/>
              </a:defRPr>
            </a:lvl1pPr>
          </a:lstStyle>
          <a:p>
            <a:pPr>
              <a:defRPr/>
            </a:pPr>
            <a:r>
              <a:rPr lang="fr-FR"/>
              <a:t>Page</a:t>
            </a:r>
            <a:r>
              <a:rPr lang="fr-FR" spc="-45"/>
              <a:t> </a:t>
            </a:r>
            <a:fld id="{4DCD6EDE-39B1-41B8-A6FB-2B2B14DA4EFB}" type="slidenum">
              <a:rPr spc="0" smtClean="0"/>
              <a:pPr>
                <a:defRPr/>
              </a:pPr>
              <a:t>‹#›</a:t>
            </a:fld>
            <a:endParaRPr spc="0" dirty="0"/>
          </a:p>
        </p:txBody>
      </p:sp>
    </p:spTree>
    <p:extLst>
      <p:ext uri="{BB962C8B-B14F-4D97-AF65-F5344CB8AC3E}">
        <p14:creationId xmlns:p14="http://schemas.microsoft.com/office/powerpoint/2010/main" val="26367421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BF83BD36-185B-735A-96B7-75516B950B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42263" y="8882063"/>
            <a:ext cx="396875" cy="122237"/>
          </a:xfrm>
          <a:noFill/>
          <a:ln w="12700">
            <a:miter lim="400000"/>
          </a:ln>
        </p:spPr>
        <p:txBody>
          <a:bodyPr/>
          <a:lstStyle>
            <a:lvl1pPr eaLnBrk="0">
              <a:defRPr sz="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r>
              <a:rPr lang="de-DE"/>
              <a:t>Page </a:t>
            </a:r>
            <a:fld id="{D2FA43F1-2B16-41B5-9603-84562890B1E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4185303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22">
            <a:extLst>
              <a:ext uri="{FF2B5EF4-FFF2-40B4-BE49-F238E27FC236}">
                <a16:creationId xmlns:a16="http://schemas.microsoft.com/office/drawing/2014/main" id="{C3703FD2-09A7-5833-15BC-CC41BCC6C4C6}"/>
              </a:ext>
            </a:extLst>
          </p:cNvPr>
          <p:cNvSpPr txBox="1"/>
          <p:nvPr/>
        </p:nvSpPr>
        <p:spPr>
          <a:xfrm>
            <a:off x="6980238" y="-279400"/>
            <a:ext cx="2163762" cy="1381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eaLnBrk="1" fontAlgn="auto">
              <a:spcBef>
                <a:spcPts val="900"/>
              </a:spcBef>
              <a:spcAft>
                <a:spcPts val="0"/>
              </a:spcAft>
              <a:defRPr/>
            </a:pPr>
            <a:r>
              <a:rPr lang="en-GB" sz="900" b="1" kern="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562E4E-D566-65DE-E447-1053031F6372}"/>
              </a:ext>
            </a:extLst>
          </p:cNvPr>
          <p:cNvSpPr/>
          <p:nvPr/>
        </p:nvSpPr>
        <p:spPr>
          <a:xfrm>
            <a:off x="0" y="6319838"/>
            <a:ext cx="9144000" cy="536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970" tIns="53970" rIns="53970" bIns="53970"/>
          <a:lstStyle/>
          <a:p>
            <a:pPr algn="ctr" defTabSz="913997" eaLnBrk="1" fontAlgn="auto">
              <a:lnSpc>
                <a:spcPct val="90000"/>
              </a:lnSpc>
              <a:spcBef>
                <a:spcPts val="900"/>
              </a:spcBef>
              <a:spcAft>
                <a:spcPts val="225"/>
              </a:spcAft>
              <a:defRPr/>
            </a:pPr>
            <a:endParaRPr lang="en-GB" sz="825" b="1" kern="0">
              <a:solidFill>
                <a:srgbClr val="7F7F7F">
                  <a:lumMod val="50000"/>
                </a:srgbClr>
              </a:solidFill>
              <a:sym typeface="Calibri"/>
            </a:endParaRPr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5535DE20-FA53-CEFB-57E5-D079ADEC41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01075" y="6502400"/>
            <a:ext cx="266700" cy="171450"/>
          </a:xfrm>
          <a:prstGeom prst="rect">
            <a:avLst/>
          </a:prstGeom>
        </p:spPr>
      </p:pic>
      <p:sp>
        <p:nvSpPr>
          <p:cNvPr id="7" name="Tekstvak 22">
            <a:extLst>
              <a:ext uri="{FF2B5EF4-FFF2-40B4-BE49-F238E27FC236}">
                <a16:creationId xmlns:a16="http://schemas.microsoft.com/office/drawing/2014/main" id="{EBF8303B-5DB0-4320-ADAF-D428BFFD68F7}"/>
              </a:ext>
            </a:extLst>
          </p:cNvPr>
          <p:cNvSpPr txBox="1"/>
          <p:nvPr userDrawn="1"/>
        </p:nvSpPr>
        <p:spPr>
          <a:xfrm>
            <a:off x="6980238" y="-279400"/>
            <a:ext cx="2163762" cy="1381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eaLnBrk="1" fontAlgn="auto">
              <a:spcBef>
                <a:spcPts val="900"/>
              </a:spcBef>
              <a:spcAft>
                <a:spcPts val="0"/>
              </a:spcAft>
              <a:defRPr/>
            </a:pPr>
            <a:r>
              <a:rPr lang="en-GB" sz="900" b="1" kern="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1832D5-F71A-CD3B-5E32-01D50E0C3F5E}"/>
              </a:ext>
            </a:extLst>
          </p:cNvPr>
          <p:cNvSpPr/>
          <p:nvPr userDrawn="1"/>
        </p:nvSpPr>
        <p:spPr>
          <a:xfrm>
            <a:off x="0" y="6319838"/>
            <a:ext cx="9144000" cy="536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970" tIns="53970" rIns="53970" bIns="53970"/>
          <a:lstStyle/>
          <a:p>
            <a:pPr algn="ctr" defTabSz="913997" eaLnBrk="1" fontAlgn="auto">
              <a:lnSpc>
                <a:spcPct val="90000"/>
              </a:lnSpc>
              <a:spcBef>
                <a:spcPts val="900"/>
              </a:spcBef>
              <a:spcAft>
                <a:spcPts val="225"/>
              </a:spcAft>
              <a:defRPr/>
            </a:pPr>
            <a:endParaRPr lang="en-GB" sz="825" b="1" kern="0">
              <a:solidFill>
                <a:srgbClr val="7F7F7F">
                  <a:lumMod val="50000"/>
                </a:srgbClr>
              </a:solidFill>
              <a:sym typeface="Calibri"/>
            </a:endParaRPr>
          </a:p>
        </p:txBody>
      </p:sp>
      <p:pic>
        <p:nvPicPr>
          <p:cNvPr id="9" name="Graphic 106">
            <a:extLst>
              <a:ext uri="{FF2B5EF4-FFF2-40B4-BE49-F238E27FC236}">
                <a16:creationId xmlns:a16="http://schemas.microsoft.com/office/drawing/2014/main" id="{638E639F-EF5B-FAA7-475F-17A3BCE49C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601075" y="6502400"/>
            <a:ext cx="266700" cy="171450"/>
          </a:xfrm>
          <a:prstGeom prst="rect">
            <a:avLst/>
          </a:prstGeom>
        </p:spPr>
      </p:pic>
      <p:sp>
        <p:nvSpPr>
          <p:cNvPr id="4" name="Subtitel Tekst"/>
          <p:cNvSpPr>
            <a:spLocks noGrp="1"/>
          </p:cNvSpPr>
          <p:nvPr>
            <p:ph type="body" sz="quarter" idx="14"/>
          </p:nvPr>
        </p:nvSpPr>
        <p:spPr>
          <a:xfrm>
            <a:off x="540544" y="1137600"/>
            <a:ext cx="8322471" cy="216000"/>
          </a:xfrm>
        </p:spPr>
        <p:txBody>
          <a:bodyPr>
            <a:noAutofit/>
          </a:bodyPr>
          <a:lstStyle>
            <a:lvl1pPr marL="0" indent="0" algn="l">
              <a:buNone/>
              <a:defRPr sz="12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540544" y="660534"/>
            <a:ext cx="8324850" cy="27281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Tijdelijke aanduiding voor tekst 2"/>
          <p:cNvSpPr>
            <a:spLocks noGrp="1"/>
          </p:cNvSpPr>
          <p:nvPr>
            <p:ph idx="1"/>
          </p:nvPr>
        </p:nvSpPr>
        <p:spPr>
          <a:xfrm>
            <a:off x="540545" y="1665288"/>
            <a:ext cx="8327231" cy="415131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B47286E9-122C-A790-8AEB-7E34A877E5C6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>
          <a:xfrm>
            <a:off x="188913" y="6492875"/>
            <a:ext cx="134937" cy="138113"/>
          </a:xfrm>
        </p:spPr>
        <p:txBody>
          <a:bodyPr/>
          <a:lstStyle>
            <a:lvl1pPr algn="l">
              <a:defRPr/>
            </a:lvl1pPr>
          </a:lstStyle>
          <a:p>
            <a:fld id="{F978A0C5-EBA1-4A30-BC97-457F26B7DF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232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3">
            <a:extLst>
              <a:ext uri="{FF2B5EF4-FFF2-40B4-BE49-F238E27FC236}">
                <a16:creationId xmlns:a16="http://schemas.microsoft.com/office/drawing/2014/main" id="{001C6D4D-2B45-91D6-A856-B417E786A33F}"/>
              </a:ext>
            </a:extLst>
          </p:cNvPr>
          <p:cNvSpPr/>
          <p:nvPr/>
        </p:nvSpPr>
        <p:spPr>
          <a:xfrm>
            <a:off x="0" y="0"/>
            <a:ext cx="9144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>
              <a:spcBef>
                <a:spcPts val="900"/>
              </a:spcBef>
              <a:spcAft>
                <a:spcPts val="0"/>
              </a:spcAft>
              <a:defRPr/>
            </a:pPr>
            <a:endParaRPr lang="en-GB" sz="1200" kern="0" dirty="0">
              <a:solidFill>
                <a:schemeClr val="tx1"/>
              </a:solidFill>
              <a:sym typeface="Calibri"/>
            </a:endParaRPr>
          </a:p>
        </p:txBody>
      </p:sp>
      <p:pic>
        <p:nvPicPr>
          <p:cNvPr id="5" name="Grafik 12">
            <a:extLst>
              <a:ext uri="{FF2B5EF4-FFF2-40B4-BE49-F238E27FC236}">
                <a16:creationId xmlns:a16="http://schemas.microsoft.com/office/drawing/2014/main" id="{B5AE00EC-D642-7448-693D-0EE81F3C7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58775"/>
            <a:ext cx="1330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1494" y="1449388"/>
            <a:ext cx="3969544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315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21494" y="3789040"/>
            <a:ext cx="3969544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1950" b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21494" y="5841268"/>
            <a:ext cx="3969544" cy="288032"/>
          </a:xfrm>
        </p:spPr>
        <p:txBody>
          <a:bodyPr anchor="b"/>
          <a:lstStyle>
            <a:lvl1pPr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21494" y="6129300"/>
            <a:ext cx="3969544" cy="252028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4652962" y="549276"/>
            <a:ext cx="3807620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8136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FAB68F3-E706-BB71-8AA1-B02C3CC50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1pPr>
            <a:lvl2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2pPr>
            <a:lvl3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3pPr>
            <a:lvl4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4pPr>
            <a:lvl5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5pPr>
            <a:lvl6pPr marL="4572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6pPr>
            <a:lvl7pPr marL="9144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7pPr>
            <a:lvl8pPr marL="13716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8pPr>
            <a:lvl9pPr marL="18288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GB" altLang="en-US" sz="2400">
              <a:solidFill>
                <a:schemeClr val="tx1"/>
              </a:solidFill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/>
          </p:nvPr>
        </p:nvSpPr>
        <p:spPr>
          <a:xfrm>
            <a:off x="934841" y="1484781"/>
            <a:ext cx="7885633" cy="4608515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noProof="0" dirty="0"/>
          </a:p>
        </p:txBody>
      </p:sp>
      <p:sp>
        <p:nvSpPr>
          <p:cNvPr id="3" name="Foliennummernplatzhalter 13">
            <a:extLst>
              <a:ext uri="{FF2B5EF4-FFF2-40B4-BE49-F238E27FC236}">
                <a16:creationId xmlns:a16="http://schemas.microsoft.com/office/drawing/2014/main" id="{1F42C7BD-88B0-0589-5813-58A98567E605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xfrm>
            <a:off x="7943850" y="6661150"/>
            <a:ext cx="395288" cy="138113"/>
          </a:xfrm>
        </p:spPr>
        <p:txBody>
          <a:bodyPr/>
          <a:lstStyle>
            <a:lvl1pPr algn="l">
              <a:defRPr/>
            </a:lvl1pPr>
          </a:lstStyle>
          <a:p>
            <a:fld id="{D5C8E0E5-7661-4835-9F2B-A8B286CB2A28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22229723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2677C7-63A8-AB29-A745-5D55951954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CH" alt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607574-DCEF-7499-9B22-9D614E77B5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CH" altLang="en-US"/>
              <a:t>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D33242-70B6-6C0D-262A-28B4F97BCF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05788" y="6661150"/>
            <a:ext cx="134937" cy="138113"/>
          </a:xfrm>
        </p:spPr>
        <p:txBody>
          <a:bodyPr/>
          <a:lstStyle>
            <a:lvl1pPr algn="l">
              <a:defRPr/>
            </a:lvl1pPr>
          </a:lstStyle>
          <a:p>
            <a:fld id="{5CD08D37-1187-4986-84EB-33DA2E53C619}" type="slidenum">
              <a:rPr lang="de-CH" altLang="en-US"/>
              <a:pPr/>
              <a:t>‹#›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3024709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:\20160506_PSI_Luftbild_0292.jpg">
            <a:extLst>
              <a:ext uri="{FF2B5EF4-FFF2-40B4-BE49-F238E27FC236}">
                <a16:creationId xmlns:a16="http://schemas.microsoft.com/office/drawing/2014/main" id="{4389A387-3E82-057E-9CF7-0C2086A61F37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2" b="14432"/>
          <a:stretch>
            <a:fillRect/>
          </a:stretch>
        </p:blipFill>
        <p:spPr bwMode="auto">
          <a:xfrm>
            <a:off x="3260725" y="260350"/>
            <a:ext cx="50561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5">
            <a:extLst>
              <a:ext uri="{FF2B5EF4-FFF2-40B4-BE49-F238E27FC236}">
                <a16:creationId xmlns:a16="http://schemas.microsoft.com/office/drawing/2014/main" id="{40E4459B-5D4A-30BE-07DA-32E8C71563F1}"/>
              </a:ext>
            </a:extLst>
          </p:cNvPr>
          <p:cNvSpPr/>
          <p:nvPr/>
        </p:nvSpPr>
        <p:spPr bwMode="auto">
          <a:xfrm>
            <a:off x="0" y="260350"/>
            <a:ext cx="3152775" cy="3168650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>
              <a:spcAft>
                <a:spcPts val="0"/>
              </a:spcAft>
              <a:defRPr/>
            </a:pPr>
            <a:endParaRPr lang="de-DE" sz="2400" kern="0" dirty="0">
              <a:ln>
                <a:solidFill>
                  <a:srgbClr val="FFFFFF"/>
                </a:solidFill>
              </a:ln>
              <a:latin typeface="Times" charset="0"/>
              <a:ea typeface="+mj-ea"/>
              <a:cs typeface="+mj-cs"/>
              <a:sym typeface="Calibri"/>
            </a:endParaRPr>
          </a:p>
        </p:txBody>
      </p:sp>
      <p:pic>
        <p:nvPicPr>
          <p:cNvPr id="4" name="Bild 24" descr="PSI-Logo_narrow_30k.eps">
            <a:extLst>
              <a:ext uri="{FF2B5EF4-FFF2-40B4-BE49-F238E27FC236}">
                <a16:creationId xmlns:a16="http://schemas.microsoft.com/office/drawing/2014/main" id="{071E87AB-F94C-E948-8EE7-8FDE9BAEE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549275"/>
            <a:ext cx="12207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15">
            <a:extLst>
              <a:ext uri="{FF2B5EF4-FFF2-40B4-BE49-F238E27FC236}">
                <a16:creationId xmlns:a16="http://schemas.microsoft.com/office/drawing/2014/main" id="{3C2F2722-3546-687F-498B-EA45FB0EC6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8675" y="6042025"/>
            <a:ext cx="611188" cy="815975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de-DE" altLang="en-US" sz="2400">
              <a:latin typeface="Times" panose="02020603050405020304" pitchFamily="18" charset="0"/>
            </a:endParaRPr>
          </a:p>
        </p:txBody>
      </p:sp>
      <p:sp>
        <p:nvSpPr>
          <p:cNvPr id="6" name="Rechteck 1">
            <a:extLst>
              <a:ext uri="{FF2B5EF4-FFF2-40B4-BE49-F238E27FC236}">
                <a16:creationId xmlns:a16="http://schemas.microsoft.com/office/drawing/2014/main" id="{AA54C4F5-32AA-4A25-D996-BBEA5AF064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95963" y="3197225"/>
            <a:ext cx="2520950" cy="231775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 eaLnBrk="1" fontAlgn="auto">
              <a:spcAft>
                <a:spcPts val="0"/>
              </a:spcAft>
              <a:defRPr/>
            </a:pPr>
            <a:r>
              <a:rPr lang="de-CH" sz="900" b="1" kern="0" spc="31" dirty="0">
                <a:solidFill>
                  <a:srgbClr val="505150"/>
                </a:solidFill>
                <a:latin typeface="+mn-lt"/>
                <a:ea typeface="+mj-ea"/>
                <a:cs typeface="Arial" charset="0"/>
                <a:sym typeface="Calibri"/>
              </a:rPr>
              <a:t>WIR SCHAFFEN WISSEN – HEUTE FÜR MORGEN</a:t>
            </a:r>
          </a:p>
        </p:txBody>
      </p:sp>
      <p:sp>
        <p:nvSpPr>
          <p:cNvPr id="7" name="Rechteck 8">
            <a:extLst>
              <a:ext uri="{FF2B5EF4-FFF2-40B4-BE49-F238E27FC236}">
                <a16:creationId xmlns:a16="http://schemas.microsoft.com/office/drawing/2014/main" id="{00EB05D9-BB1E-63FB-9A37-585937FB7755}"/>
              </a:ext>
            </a:extLst>
          </p:cNvPr>
          <p:cNvSpPr/>
          <p:nvPr userDrawn="1"/>
        </p:nvSpPr>
        <p:spPr bwMode="auto">
          <a:xfrm>
            <a:off x="8423275" y="260350"/>
            <a:ext cx="720725" cy="3168650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>
              <a:spcAft>
                <a:spcPts val="0"/>
              </a:spcAft>
              <a:defRPr/>
            </a:pPr>
            <a:endParaRPr lang="de-DE" sz="2400" kern="0" dirty="0">
              <a:ln>
                <a:solidFill>
                  <a:srgbClr val="FFFFFF"/>
                </a:solidFill>
              </a:ln>
              <a:latin typeface="Times" charset="0"/>
              <a:ea typeface="+mj-ea"/>
              <a:cs typeface="+mj-cs"/>
              <a:sym typeface="Calibri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400" y="4365104"/>
            <a:ext cx="7969249" cy="108012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28013" y="3928576"/>
            <a:ext cx="7955637" cy="36452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828676" y="5534100"/>
            <a:ext cx="7954963" cy="391177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36441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87D94E51-6732-2975-F013-2636C02BFAC6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4808F8C4-1B00-42FB-80AD-F3AAAB083CF6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94110043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EDB16C7-8611-50A0-AF6E-46A4BFC8DB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1pPr>
            <a:lvl2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2pPr>
            <a:lvl3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3pPr>
            <a:lvl4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4pPr>
            <a:lvl5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5pPr>
            <a:lvl6pPr marL="4572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6pPr>
            <a:lvl7pPr marL="9144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7pPr>
            <a:lvl8pPr marL="13716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8pPr>
            <a:lvl9pPr marL="18288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GB" altLang="en-US" sz="24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/>
          </p:nvPr>
        </p:nvSpPr>
        <p:spPr>
          <a:xfrm>
            <a:off x="934841" y="1484781"/>
            <a:ext cx="7885633" cy="4608515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" name="Foliennummernplatzhalter 13">
            <a:extLst>
              <a:ext uri="{FF2B5EF4-FFF2-40B4-BE49-F238E27FC236}">
                <a16:creationId xmlns:a16="http://schemas.microsoft.com/office/drawing/2014/main" id="{02F08B2A-BE34-BDFD-9782-DF26DAA1347E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3771252E-920A-41BF-A913-860B854403EF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08759359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1042994" y="1341442"/>
            <a:ext cx="3781425" cy="4679951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/>
          </p:nvPr>
        </p:nvSpPr>
        <p:spPr>
          <a:xfrm>
            <a:off x="5003807" y="1337875"/>
            <a:ext cx="3781425" cy="4679951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6266213A-4832-C78A-FE75-2BDE6A759F28}"/>
              </a:ext>
            </a:extLst>
          </p:cNvPr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3FFC3E4A-3F0B-4500-9559-2D41DDED9E73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6977579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9">
            <a:extLst>
              <a:ext uri="{FF2B5EF4-FFF2-40B4-BE49-F238E27FC236}">
                <a16:creationId xmlns:a16="http://schemas.microsoft.com/office/drawing/2014/main" id="{8B343727-2018-138F-6432-2067FCAE97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1pPr>
            <a:lvl2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2pPr>
            <a:lvl3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3pPr>
            <a:lvl4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4pPr>
            <a:lvl5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5pPr>
            <a:lvl6pPr marL="4572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6pPr>
            <a:lvl7pPr marL="9144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7pPr>
            <a:lvl8pPr marL="13716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8pPr>
            <a:lvl9pPr marL="18288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GB" altLang="en-US" sz="24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/>
          </p:nvPr>
        </p:nvSpPr>
        <p:spPr>
          <a:xfrm>
            <a:off x="938423" y="1449814"/>
            <a:ext cx="3781425" cy="4571585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/>
          </p:nvPr>
        </p:nvSpPr>
        <p:spPr>
          <a:xfrm>
            <a:off x="4899236" y="1446237"/>
            <a:ext cx="3781425" cy="4575155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" name="Foliennummernplatzhalter 14">
            <a:extLst>
              <a:ext uri="{FF2B5EF4-FFF2-40B4-BE49-F238E27FC236}">
                <a16:creationId xmlns:a16="http://schemas.microsoft.com/office/drawing/2014/main" id="{6D62F378-F879-16CD-83ED-2CC88F92BD03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796C62C1-F480-4E02-A8EE-93B940C5735B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80928855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0CD9C8A8-3C3A-0664-FA29-E1436A12BCF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38F25F3A-8528-4452-93E6-A36393E28D04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86581175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>
            <a:extLst>
              <a:ext uri="{FF2B5EF4-FFF2-40B4-BE49-F238E27FC236}">
                <a16:creationId xmlns:a16="http://schemas.microsoft.com/office/drawing/2014/main" id="{BB1B6DBD-7F32-6C43-0BC0-C6C98640EC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1pPr>
            <a:lvl2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2pPr>
            <a:lvl3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3pPr>
            <a:lvl4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4pPr>
            <a:lvl5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5pPr>
            <a:lvl6pPr marL="4572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6pPr>
            <a:lvl7pPr marL="9144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7pPr>
            <a:lvl8pPr marL="13716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8pPr>
            <a:lvl9pPr marL="18288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GB" altLang="en-US" sz="24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BD59EEC7-BCAA-4B15-33DA-9C6841084D8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C1C2E86F-9490-46D5-A753-2E0FE4BE3FEA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471538290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:\20160506_PSI_Luftbild_0292.jpg">
            <a:extLst>
              <a:ext uri="{FF2B5EF4-FFF2-40B4-BE49-F238E27FC236}">
                <a16:creationId xmlns:a16="http://schemas.microsoft.com/office/drawing/2014/main" id="{F516657F-0727-4000-65E2-C0F916E10B79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3692" r="642" b="11426"/>
          <a:stretch>
            <a:fillRect/>
          </a:stretch>
        </p:blipFill>
        <p:spPr bwMode="auto">
          <a:xfrm>
            <a:off x="827088" y="1019175"/>
            <a:ext cx="8316912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14" descr="PSI-Logo_narrow_30k.eps">
            <a:extLst>
              <a:ext uri="{FF2B5EF4-FFF2-40B4-BE49-F238E27FC236}">
                <a16:creationId xmlns:a16="http://schemas.microsoft.com/office/drawing/2014/main" id="{CA11DB17-17FB-CB5A-8090-51D2A719B4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5750"/>
            <a:ext cx="10144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12">
            <a:extLst>
              <a:ext uri="{FF2B5EF4-FFF2-40B4-BE49-F238E27FC236}">
                <a16:creationId xmlns:a16="http://schemas.microsoft.com/office/drawing/2014/main" id="{D2FCF185-FC2D-11CC-A478-F16FB01472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19175"/>
            <a:ext cx="647700" cy="865188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de-DE" altLang="en-US" sz="2400">
              <a:latin typeface="Times" panose="02020603050405020304" pitchFamily="18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23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dirty="0"/>
          </a:p>
        </p:txBody>
      </p:sp>
      <p:sp>
        <p:nvSpPr>
          <p:cNvPr id="5" name="Foliennummernplatzhalter 9">
            <a:extLst>
              <a:ext uri="{FF2B5EF4-FFF2-40B4-BE49-F238E27FC236}">
                <a16:creationId xmlns:a16="http://schemas.microsoft.com/office/drawing/2014/main" id="{E7DF69E5-21ED-2FCD-B738-A04BF34E8622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BAB33B32-AC1B-4997-8509-A1668D5AEB1D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89203095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Pink">
    <p:bg>
      <p:bgPr>
        <a:solidFill>
          <a:srgbClr val="F05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3">
            <a:extLst>
              <a:ext uri="{FF2B5EF4-FFF2-40B4-BE49-F238E27FC236}">
                <a16:creationId xmlns:a16="http://schemas.microsoft.com/office/drawing/2014/main" id="{2839E05D-0A97-12E4-6B53-09611B4FCDDD}"/>
              </a:ext>
            </a:extLst>
          </p:cNvPr>
          <p:cNvSpPr/>
          <p:nvPr/>
        </p:nvSpPr>
        <p:spPr>
          <a:xfrm>
            <a:off x="0" y="0"/>
            <a:ext cx="9144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>
              <a:spcBef>
                <a:spcPts val="900"/>
              </a:spcBef>
              <a:spcAft>
                <a:spcPts val="0"/>
              </a:spcAft>
              <a:defRPr/>
            </a:pPr>
            <a:endParaRPr lang="en-GB" sz="1200" kern="0" dirty="0">
              <a:solidFill>
                <a:schemeClr val="tx1"/>
              </a:solidFill>
              <a:sym typeface="Calibri"/>
            </a:endParaRPr>
          </a:p>
        </p:txBody>
      </p:sp>
      <p:pic>
        <p:nvPicPr>
          <p:cNvPr id="5" name="Grafik 12">
            <a:extLst>
              <a:ext uri="{FF2B5EF4-FFF2-40B4-BE49-F238E27FC236}">
                <a16:creationId xmlns:a16="http://schemas.microsoft.com/office/drawing/2014/main" id="{7B07B255-BAE0-68B1-7DE3-99CCDFF93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58775"/>
            <a:ext cx="1330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1494" y="1449388"/>
            <a:ext cx="3969544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315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21494" y="3789040"/>
            <a:ext cx="3969544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1950" b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21494" y="5841268"/>
            <a:ext cx="3969544" cy="288032"/>
          </a:xfrm>
        </p:spPr>
        <p:txBody>
          <a:bodyPr anchor="b"/>
          <a:lstStyle>
            <a:lvl1pPr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21494" y="6129300"/>
            <a:ext cx="3969544" cy="252028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4652962" y="549276"/>
            <a:ext cx="3807620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214162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/>
        <p:txBody>
          <a:bodyPr/>
          <a:lstStyle>
            <a:lvl1pPr marL="13335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26670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404813" marR="0" indent="-138113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53816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67151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806054" indent="-13454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200"/>
            </a:lvl6pPr>
            <a:lvl7pPr marL="942975" indent="-136922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7pPr>
            <a:lvl8pPr marL="1077516" indent="-134541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8pPr>
            <a:lvl9pPr marL="1210866" indent="-133350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EA25C67A-29B0-9503-6579-3E4F799EDF96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513B3524-CAEB-4C71-B155-96EC5EEC755A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83564737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1.jpeg" descr="U:\20160506_PSI_Luftbild_0292.jpg"/>
          <p:cNvPicPr>
            <a:picLocks noChangeAspect="1"/>
          </p:cNvPicPr>
          <p:nvPr/>
        </p:nvPicPr>
        <p:blipFill>
          <a:blip r:embed="rId2"/>
          <a:srcRect t="3436" b="7665"/>
          <a:stretch>
            <a:fillRect/>
          </a:stretch>
        </p:blipFill>
        <p:spPr>
          <a:xfrm>
            <a:off x="2642398" y="282698"/>
            <a:ext cx="5674019" cy="336190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/>
          <p:nvPr/>
        </p:nvSpPr>
        <p:spPr>
          <a:xfrm>
            <a:off x="-2" y="282695"/>
            <a:ext cx="2534400" cy="3362332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n w="9525">
                  <a:solidFill>
                    <a:srgbClr val="FFFFFF"/>
                  </a:solidFill>
                </a:ln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pic>
        <p:nvPicPr>
          <p:cNvPr id="15" name="image1.png" descr="PSI-Logo_narrow_30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62" y="548679"/>
            <a:ext cx="1219201" cy="43497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"/>
          <p:cNvSpPr/>
          <p:nvPr/>
        </p:nvSpPr>
        <p:spPr>
          <a:xfrm>
            <a:off x="828000" y="6138862"/>
            <a:ext cx="720728" cy="719140"/>
          </a:xfrm>
          <a:prstGeom prst="rect">
            <a:avLst/>
          </a:prstGeom>
          <a:solidFill>
            <a:srgbClr val="B9B9B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814387" y="4572000"/>
            <a:ext cx="7969251" cy="108012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Titeltext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814387" y="4140000"/>
            <a:ext cx="7969251" cy="36452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>
                <a:solidFill>
                  <a:srgbClr val="969696"/>
                </a:solidFill>
              </a:defRPr>
            </a:lvl1pPr>
            <a:lvl2pPr>
              <a:buClrTx/>
              <a:buFontTx/>
              <a:defRPr b="1">
                <a:solidFill>
                  <a:srgbClr val="969696"/>
                </a:solidFill>
              </a:defRPr>
            </a:lvl2pPr>
            <a:lvl3pPr>
              <a:buClrTx/>
              <a:buFontTx/>
              <a:defRPr b="1">
                <a:solidFill>
                  <a:srgbClr val="969696"/>
                </a:solidFill>
              </a:defRPr>
            </a:lvl3pPr>
            <a:lvl4pPr>
              <a:buClrTx/>
              <a:buFontTx/>
              <a:defRPr b="1">
                <a:solidFill>
                  <a:srgbClr val="969696"/>
                </a:solidFill>
              </a:defRPr>
            </a:lvl4pPr>
            <a:lvl5pPr>
              <a:buClrTx/>
              <a:buFontTx/>
              <a:defRPr b="1">
                <a:solidFill>
                  <a:srgbClr val="969696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292079" y="3376418"/>
            <a:ext cx="3024341" cy="304801"/>
            <a:chOff x="0" y="0"/>
            <a:chExt cx="3024339" cy="304800"/>
          </a:xfrm>
        </p:grpSpPr>
        <p:sp>
          <p:nvSpPr>
            <p:cNvPr id="19" name="Shape 19"/>
            <p:cNvSpPr/>
            <p:nvPr/>
          </p:nvSpPr>
          <p:spPr>
            <a:xfrm>
              <a:off x="-1" y="36197"/>
              <a:ext cx="3024340" cy="232408"/>
            </a:xfrm>
            <a:prstGeom prst="rect">
              <a:avLst/>
            </a:prstGeom>
            <a:solidFill>
              <a:srgbClr val="FFFFFF">
                <a:alpha val="741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1100" b="1" spc="30">
                  <a:solidFill>
                    <a:srgbClr val="505150"/>
                  </a:solidFill>
                </a:defRPr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-1" y="-1"/>
              <a:ext cx="3024340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spcBef>
                  <a:spcPts val="0"/>
                </a:spcBef>
                <a:defRPr sz="1100" b="1" spc="30">
                  <a:solidFill>
                    <a:srgbClr val="505150"/>
                  </a:solidFill>
                </a:defRPr>
              </a:lvl1pPr>
            </a:lstStyle>
            <a:p>
              <a:r>
                <a:t>WIR SCHAFFEN WISSEN – HEUTE FÜR MORGEN</a:t>
              </a:r>
            </a:p>
          </p:txBody>
        </p:sp>
      </p:grpSp>
      <p:sp>
        <p:nvSpPr>
          <p:cNvPr id="22" name="Shape 22"/>
          <p:cNvSpPr/>
          <p:nvPr/>
        </p:nvSpPr>
        <p:spPr>
          <a:xfrm>
            <a:off x="8423998" y="282695"/>
            <a:ext cx="720003" cy="3362332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n w="9525">
                  <a:solidFill>
                    <a:srgbClr val="FFFFFF"/>
                  </a:solidFill>
                </a:ln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132582" cy="127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777215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827087" y="1412875"/>
            <a:ext cx="8066086" cy="5184775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934837" y="1484782"/>
            <a:ext cx="7885636" cy="4608515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76885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1042987" y="1341437"/>
            <a:ext cx="3781427" cy="4679952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02551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827087" y="1412875"/>
            <a:ext cx="8066086" cy="5184775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sz="half" idx="1"/>
          </p:nvPr>
        </p:nvSpPr>
        <p:spPr>
          <a:xfrm>
            <a:off x="938415" y="1449802"/>
            <a:ext cx="3781427" cy="4571587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40754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37267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1.jpeg" descr="U:\20160506_PSI_Luftbild_02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7" y="1019811"/>
            <a:ext cx="8370755" cy="5579108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sz="half" idx="1"/>
          </p:nvPr>
        </p:nvSpPr>
        <p:spPr>
          <a:xfrm>
            <a:off x="827087" y="1019810"/>
            <a:ext cx="2289713" cy="5577841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lIns="36000" tIns="36000" rIns="36000" bIns="36000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88" name="image1.png" descr="PSI-Logo_narrow_30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285750"/>
            <a:ext cx="1016000" cy="36195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/>
        </p:nvSpPr>
        <p:spPr>
          <a:xfrm>
            <a:off x="0" y="1019811"/>
            <a:ext cx="720725" cy="727904"/>
          </a:xfrm>
          <a:prstGeom prst="rect">
            <a:avLst/>
          </a:prstGeom>
          <a:solidFill>
            <a:srgbClr val="B9B9B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79462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2077198" y="291600"/>
            <a:ext cx="6708028" cy="508501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xfrm>
            <a:off x="8206312" y="6661150"/>
            <a:ext cx="330159" cy="31339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9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0638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338" y="116632"/>
            <a:ext cx="809609" cy="74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92832" y="63670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Stephane Sanfilippo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408" y="6356350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9DC77-099D-449B-B2B3-810F49AB0A7E}" type="slidenum">
              <a:rPr lang="fr-FR" smtClean="0"/>
              <a:t>‹#›</a:t>
            </a:fld>
            <a:endParaRPr lang="fr-FR"/>
          </a:p>
        </p:txBody>
      </p:sp>
      <p:pic>
        <p:nvPicPr>
          <p:cNvPr id="2054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424627"/>
            <a:ext cx="4797698" cy="29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60842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5344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95488"/>
            <a:ext cx="4191000" cy="4391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95488"/>
            <a:ext cx="4191000" cy="2119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267200"/>
            <a:ext cx="4191000" cy="211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4146148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4A064ED-0BBD-13C1-E2F6-396BEB9EA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304800"/>
            <a:ext cx="6604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21494" y="1292087"/>
            <a:ext cx="6723460" cy="4729302"/>
          </a:xfrm>
        </p:spPr>
        <p:txBody>
          <a:bodyPr/>
          <a:lstStyle>
            <a:lvl1pPr>
              <a:defRPr sz="315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8119" indent="-188119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E5867D1F-C119-03DC-E95D-EA7C51E95D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3F5BE70A-9FFE-66CA-EA68-A38CA9D24B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66D3C8F6-8622-830D-D253-658E1331D0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B30DFB9-276A-43E5-86BE-EADBDF08F38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7335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6FB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955"/>
              </a:lnSpc>
            </a:pPr>
            <a:r>
              <a:rPr spc="-10" dirty="0"/>
              <a:t>Page</a:t>
            </a:r>
            <a:r>
              <a:rPr spc="-45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18970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>
          <a:xfrm>
            <a:off x="7944554" y="6661150"/>
            <a:ext cx="394340" cy="138499"/>
          </a:xfrm>
        </p:spPr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6708487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09A7-2376-4187-858B-C64D7273FF9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6312" y="6661150"/>
            <a:ext cx="134652" cy="138499"/>
          </a:xfrm>
        </p:spPr>
        <p:txBody>
          <a:bodyPr/>
          <a:lstStyle/>
          <a:p>
            <a:fld id="{80DF1A98-5D0A-4ADD-A931-657ADF240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452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88001"/>
            <a:ext cx="6708025" cy="5085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>
          <a:xfrm>
            <a:off x="7952570" y="6661150"/>
            <a:ext cx="386324" cy="138499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750416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ing Red">
    <p:bg>
      <p:bgPr>
        <a:solidFill>
          <a:srgbClr val="DC0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56EF051-AD61-49F0-F07E-1797F62F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304800"/>
            <a:ext cx="6604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21494" y="1292087"/>
            <a:ext cx="6723460" cy="4729302"/>
          </a:xfrm>
        </p:spPr>
        <p:txBody>
          <a:bodyPr/>
          <a:lstStyle>
            <a:lvl1pPr>
              <a:defRPr sz="315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8119" indent="-188119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649558AE-46BD-DC36-317C-A93D135DB3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C978C41A-2A4D-2E88-712F-30D9CC5ADD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8F1686A-BC0A-9B8A-127B-100FA4289E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89DFB16-1124-455A-8788-B8D41817652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6232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emf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366510A-F103-1EA5-64D1-AE00F4E1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88" y="277813"/>
            <a:ext cx="6723062" cy="8112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FF04970E-44DE-2DF6-00EA-655E6CBEE9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22288" y="1376363"/>
            <a:ext cx="809942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Add Content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A8F8C4-8C1A-FC24-8F8C-613009172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07275" y="6403975"/>
            <a:ext cx="1214438" cy="14446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>
              <a:spcBef>
                <a:spcPts val="900"/>
              </a:spcBef>
              <a:spcAft>
                <a:spcPts val="0"/>
              </a:spcAft>
              <a:defRPr sz="750" kern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74DCD2-94D8-5E49-93C1-1A7C11192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263" y="6403975"/>
            <a:ext cx="6034087" cy="14446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>
              <a:spcBef>
                <a:spcPts val="900"/>
              </a:spcBef>
              <a:spcAft>
                <a:spcPts val="0"/>
              </a:spcAft>
              <a:defRPr sz="750" kern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2F3FC2-3F5B-35B1-F3D0-8E5B6D209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2288" y="6403975"/>
            <a:ext cx="527050" cy="14446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>
              <a:spcBef>
                <a:spcPts val="900"/>
              </a:spcBef>
              <a:spcAft>
                <a:spcPts val="0"/>
              </a:spcAft>
              <a:defRPr sz="750" kern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6CA65C8-BB86-4180-98FE-4411A45F508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031" name="Grafik 19">
            <a:extLst>
              <a:ext uri="{FF2B5EF4-FFF2-40B4-BE49-F238E27FC236}">
                <a16:creationId xmlns:a16="http://schemas.microsoft.com/office/drawing/2014/main" id="{24BDF1FB-3A11-1ECD-C7AD-7FDD1902E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304800"/>
            <a:ext cx="6604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75" r:id="rId34"/>
    <p:sldLayoutId id="2147483876" r:id="rId35"/>
    <p:sldLayoutId id="2147483877" r:id="rId36"/>
    <p:sldLayoutId id="2147483878" r:id="rId37"/>
    <p:sldLayoutId id="2147483879" r:id="rId38"/>
    <p:sldLayoutId id="2147483880" r:id="rId39"/>
    <p:sldLayoutId id="2147483881" r:id="rId40"/>
    <p:sldLayoutId id="2147483907" r:id="rId41"/>
    <p:sldLayoutId id="2147483908" r:id="rId42"/>
    <p:sldLayoutId id="2147483925" r:id="rId43"/>
    <p:sldLayoutId id="2147483926" r:id="rId44"/>
  </p:sldLayoutIdLst>
  <p:hf sldNum="0" hdr="0" ftr="0" dt="0"/>
  <p:txStyles>
    <p:titleStyle>
      <a:lvl1pPr algn="l" defTabSz="685800" rtl="0" fontAlgn="base">
        <a:spcBef>
          <a:spcPct val="0"/>
        </a:spcBef>
        <a:spcAft>
          <a:spcPct val="0"/>
        </a:spcAft>
        <a:defRPr sz="19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2pPr>
      <a:lvl3pPr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3pPr>
      <a:lvl4pPr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4pPr>
      <a:lvl5pPr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5pPr>
      <a:lvl6pPr marL="457200"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6pPr>
      <a:lvl7pPr marL="914400"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7pPr>
      <a:lvl8pPr marL="1371600"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8pPr>
      <a:lvl9pPr marL="1828800"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9pPr>
    </p:titleStyle>
    <p:bodyStyle>
      <a:lvl1pPr algn="l" defTabSz="685800" rtl="0" fontAlgn="base">
        <a:spcBef>
          <a:spcPts val="450"/>
        </a:spcBef>
        <a:spcAft>
          <a:spcPct val="0"/>
        </a:spcAft>
        <a:buFont typeface="+mj-lt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188913" indent="-188913" algn="l" defTabSz="685800" rtl="0" fontAlgn="base">
        <a:spcBef>
          <a:spcPts val="450"/>
        </a:spcBef>
        <a:spcAft>
          <a:spcPct val="0"/>
        </a:spcAft>
        <a:buFont typeface="Aptos" panose="020B00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377825" indent="-188913" algn="l" defTabSz="685800" rtl="0" fontAlgn="base">
        <a:spcBef>
          <a:spcPts val="450"/>
        </a:spcBef>
        <a:spcAft>
          <a:spcPct val="0"/>
        </a:spcAft>
        <a:buFont typeface="Aptos" panose="020B00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566738" indent="-188913" algn="l" defTabSz="685800" rtl="0" fontAlgn="base">
        <a:spcBef>
          <a:spcPts val="300"/>
        </a:spcBef>
        <a:spcAft>
          <a:spcPct val="0"/>
        </a:spcAft>
        <a:buFont typeface="Aptos" panose="020B00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755650" indent="-188913" algn="l" defTabSz="685800" rtl="0" fontAlgn="base">
        <a:spcBef>
          <a:spcPts val="300"/>
        </a:spcBef>
        <a:spcAft>
          <a:spcPct val="0"/>
        </a:spcAft>
        <a:buFont typeface="Aptos" panose="020B00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2">
            <a:extLst>
              <a:ext uri="{FF2B5EF4-FFF2-40B4-BE49-F238E27FC236}">
                <a16:creationId xmlns:a16="http://schemas.microsoft.com/office/drawing/2014/main" id="{8A8B3B50-959D-7ABB-84C4-224736D4C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75"/>
            <a:ext cx="720725" cy="728663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/>
          <a:p>
            <a:pPr eaLnBrk="1"/>
            <a:endParaRPr lang="en-US" altLang="en-US" sz="2400">
              <a:latin typeface="Times" panose="02020603050405020304" pitchFamily="18" charset="0"/>
              <a:cs typeface="Times" panose="02020603050405020304" pitchFamily="18" charset="0"/>
              <a:sym typeface="Times" panose="02020603050405020304" pitchFamily="18" charset="0"/>
            </a:endParaRPr>
          </a:p>
        </p:txBody>
      </p:sp>
      <p:pic>
        <p:nvPicPr>
          <p:cNvPr id="2051" name="image1.png" descr="PSI-Logo_narrow_30k.eps">
            <a:extLst>
              <a:ext uri="{FF2B5EF4-FFF2-40B4-BE49-F238E27FC236}">
                <a16:creationId xmlns:a16="http://schemas.microsoft.com/office/drawing/2014/main" id="{8B6BEAE7-E79D-5207-C127-C3BB37888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052" name="Shape 4">
            <a:extLst>
              <a:ext uri="{FF2B5EF4-FFF2-40B4-BE49-F238E27FC236}">
                <a16:creationId xmlns:a16="http://schemas.microsoft.com/office/drawing/2014/main" id="{F77DE4C9-C6C7-E41F-D833-8BCBE0EFEE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341438"/>
            <a:ext cx="774223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Textebene 1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Textebene 2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Textebene 3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Textebene 4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Textebene 5</a:t>
            </a:r>
          </a:p>
        </p:txBody>
      </p:sp>
      <p:sp>
        <p:nvSpPr>
          <p:cNvPr id="2053" name="Shape 5">
            <a:extLst>
              <a:ext uri="{FF2B5EF4-FFF2-40B4-BE49-F238E27FC236}">
                <a16:creationId xmlns:a16="http://schemas.microsoft.com/office/drawing/2014/main" id="{B4813AE8-8209-8001-0C58-D812E0FD9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76450" y="292100"/>
            <a:ext cx="67087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eorgia" panose="02040502050405020303" pitchFamily="18" charset="0"/>
              </a:rPr>
              <a:t>Titeltext</a:t>
            </a:r>
          </a:p>
        </p:txBody>
      </p:sp>
      <p:sp>
        <p:nvSpPr>
          <p:cNvPr id="2054" name="Shape 6">
            <a:extLst>
              <a:ext uri="{FF2B5EF4-FFF2-40B4-BE49-F238E27FC236}">
                <a16:creationId xmlns:a16="http://schemas.microsoft.com/office/drawing/2014/main" id="{35BED7E3-A0A7-D689-7BE0-3F3E7080C5B4}"/>
              </a:ext>
            </a:extLst>
          </p:cNvPr>
          <p:cNvSpPr>
            <a:spLocks noGrp="1" noChangeArrowheads="1"/>
          </p:cNvSpPr>
          <p:nvPr>
            <p:ph type="sldNum" sz="quarter" idx="2"/>
          </p:nvPr>
        </p:nvSpPr>
        <p:spPr bwMode="auto">
          <a:xfrm>
            <a:off x="8205788" y="6661150"/>
            <a:ext cx="13335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altLang="en-US"/>
              <a:t>Page </a:t>
            </a:r>
            <a:fld id="{ECAB7C23-DABE-47E6-A74F-C71D8654F067}" type="slidenum">
              <a:rPr lang="de-DE" altLang="en-US"/>
              <a:pPr/>
              <a:t>‹#›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</p:sldLayoutIdLst>
  <p:transition spd="med"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500">
          <a:solidFill>
            <a:srgbClr val="686868"/>
          </a:solidFill>
          <a:latin typeface="Georgia"/>
          <a:ea typeface="Georgia"/>
          <a:cs typeface="Georgia"/>
          <a:sym typeface="Georgia" panose="02040502050405020303" pitchFamily="18" charset="0"/>
        </a:defRPr>
      </a:lvl1pPr>
      <a:lvl2pPr algn="l" rtl="0" fontAlgn="base">
        <a:spcBef>
          <a:spcPct val="0"/>
        </a:spcBef>
        <a:spcAft>
          <a:spcPct val="0"/>
        </a:spcAft>
        <a:defRPr sz="2500">
          <a:solidFill>
            <a:srgbClr val="686868"/>
          </a:solidFill>
          <a:latin typeface="Georgia"/>
          <a:ea typeface="Georgia"/>
          <a:cs typeface="Georgia"/>
          <a:sym typeface="Georgia" panose="02040502050405020303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500">
          <a:solidFill>
            <a:srgbClr val="686868"/>
          </a:solidFill>
          <a:latin typeface="Georgia"/>
          <a:ea typeface="Georgia"/>
          <a:cs typeface="Georgia"/>
          <a:sym typeface="Georgia" panose="02040502050405020303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500">
          <a:solidFill>
            <a:srgbClr val="686868"/>
          </a:solidFill>
          <a:latin typeface="Georgia"/>
          <a:ea typeface="Georgia"/>
          <a:cs typeface="Georgia"/>
          <a:sym typeface="Georgia" panose="02040502050405020303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500">
          <a:solidFill>
            <a:srgbClr val="686868"/>
          </a:solidFill>
          <a:latin typeface="Georgia"/>
          <a:ea typeface="Georgia"/>
          <a:cs typeface="Georgia"/>
          <a:sym typeface="Georgia" panose="02040502050405020303" pitchFamily="18" charset="0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17780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35560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−"/>
        <a:defRPr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2pPr>
      <a:lvl3pPr marL="539750" indent="-184150" algn="l" rtl="0" fontAlgn="base">
        <a:lnSpc>
          <a:spcPct val="11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−"/>
        <a:defRPr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3pPr>
      <a:lvl4pPr marL="71755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−"/>
        <a:defRPr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4pPr>
      <a:lvl5pPr marL="89535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−"/>
        <a:defRPr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5pPr>
      <a:lvl6pPr marL="1097161" marR="0" indent="-201811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1280120" marR="0" indent="-205383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1459111" marR="0" indent="-201811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1636710" marR="0" indent="-200024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>
            <a:extLst>
              <a:ext uri="{FF2B5EF4-FFF2-40B4-BE49-F238E27FC236}">
                <a16:creationId xmlns:a16="http://schemas.microsoft.com/office/drawing/2014/main" id="{9F33269A-3907-F85B-8ADD-230785B98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76450" y="287338"/>
            <a:ext cx="6708775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en-US"/>
              <a:t>Enter slide title</a:t>
            </a:r>
            <a:endParaRPr lang="en-GB" altLang="en-US"/>
          </a:p>
        </p:txBody>
      </p:sp>
      <p:sp>
        <p:nvSpPr>
          <p:cNvPr id="3075" name="Foliennummernplatzhalter 5">
            <a:extLst>
              <a:ext uri="{FF2B5EF4-FFF2-40B4-BE49-F238E27FC236}">
                <a16:creationId xmlns:a16="http://schemas.microsoft.com/office/drawing/2014/main" id="{74ADC863-ECA8-800F-277B-8C17C11225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05788" y="6624638"/>
            <a:ext cx="57626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defRPr sz="800">
                <a:latin typeface="Calibri" panose="020F0502020204030204" pitchFamily="34" charset="0"/>
              </a:defRPr>
            </a:lvl1pPr>
          </a:lstStyle>
          <a:p>
            <a:r>
              <a:rPr lang="de-DE" altLang="en-US"/>
              <a:t>Page </a:t>
            </a:r>
            <a:fld id="{690A3BEB-456A-4C27-9021-D07B36CD58EA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3076" name="Rechteck 12">
            <a:extLst>
              <a:ext uri="{FF2B5EF4-FFF2-40B4-BE49-F238E27FC236}">
                <a16:creationId xmlns:a16="http://schemas.microsoft.com/office/drawing/2014/main" id="{94DA368A-8934-EE09-FD77-B101DAECB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75"/>
            <a:ext cx="612775" cy="815975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de-DE" altLang="en-US" sz="2400">
              <a:latin typeface="Times" panose="02020603050405020304" pitchFamily="18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4F110EA-2ECD-5875-7453-40F56C489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pic>
        <p:nvPicPr>
          <p:cNvPr id="3078" name="Bild 14" descr="PSI-Logo_narrow_30k.eps">
            <a:extLst>
              <a:ext uri="{FF2B5EF4-FFF2-40B4-BE49-F238E27FC236}">
                <a16:creationId xmlns:a16="http://schemas.microsoft.com/office/drawing/2014/main" id="{2D806CC3-9484-9E09-B88A-D1CADE5D86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285750"/>
            <a:ext cx="10144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860" r:id="rId2"/>
    <p:sldLayoutId id="2147483903" r:id="rId3"/>
    <p:sldLayoutId id="2147483861" r:id="rId4"/>
    <p:sldLayoutId id="2147483904" r:id="rId5"/>
    <p:sldLayoutId id="2147483862" r:id="rId6"/>
    <p:sldLayoutId id="2147483905" r:id="rId7"/>
    <p:sldLayoutId id="2147483906" r:id="rId8"/>
    <p:sldLayoutId id="2147483863" r:id="rId9"/>
  </p:sldLayoutIdLst>
  <p:transition spd="med"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400" kern="1000">
          <a:solidFill>
            <a:srgbClr val="6868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686868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686868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686868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686868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6213" indent="-176213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54013" indent="-176213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354013" indent="182563" algn="l" rtl="0" fontAlgn="base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3pPr>
      <a:lvl4pPr marL="715963" indent="-176213" algn="l" rtl="0" fontAlgn="base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893763" indent="-176213" algn="l" rtl="0" fontAlgn="base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>
          <a:solidFill>
            <a:schemeClr val="tx1"/>
          </a:solidFill>
          <a:latin typeface="+mn-lt"/>
          <a:ea typeface="+mn-ea"/>
          <a:cs typeface="MS PGothic" panose="020B0600070205080204" pitchFamily="34" charset="-128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1412875"/>
            <a:ext cx="720725" cy="727904"/>
          </a:xfrm>
          <a:prstGeom prst="rect">
            <a:avLst/>
          </a:prstGeom>
          <a:solidFill>
            <a:srgbClr val="B9B9B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pic>
        <p:nvPicPr>
          <p:cNvPr id="3" name="image1.png" descr="PSI-Logo_narrow_30k.ep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2800" y="285750"/>
            <a:ext cx="1016000" cy="36195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042987" y="1341437"/>
            <a:ext cx="7742240" cy="4679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077198" y="291600"/>
            <a:ext cx="6708028" cy="50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Titeltext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206312" y="6661150"/>
            <a:ext cx="132582" cy="1270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spcBef>
                <a:spcPts val="0"/>
              </a:spcBef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830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17780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35560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539750" marR="0" indent="-18415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71755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89535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097161" marR="0" indent="-201811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1280120" marR="0" indent="-205383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1459111" marR="0" indent="-201811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1636710" marR="0" indent="-200024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50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24" Type="http://schemas.openxmlformats.org/officeDocument/2006/relationships/image" Target="../media/image70.jp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56.jpeg"/><Relationship Id="rId19" Type="http://schemas.openxmlformats.org/officeDocument/2006/relationships/image" Target="../media/image65.png"/><Relationship Id="rId4" Type="http://schemas.microsoft.com/office/2007/relationships/hdphoto" Target="../media/hdphoto1.wdp"/><Relationship Id="rId9" Type="http://schemas.openxmlformats.org/officeDocument/2006/relationships/image" Target="../media/image55.jpe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4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020.png"/><Relationship Id="rId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jpeg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10.png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2.png"/><Relationship Id="rId9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0CF7C7E-183C-8ECD-54C8-66C2CF77D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1196752"/>
            <a:ext cx="8010946" cy="1440160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ym typeface="Georgia"/>
              </a:rPr>
              <a:t>SLS2.0 Series Magnet Qualification</a:t>
            </a:r>
            <a:br>
              <a:rPr lang="en-US" i="1" dirty="0">
                <a:sym typeface="Georgia"/>
              </a:rPr>
            </a:br>
            <a:r>
              <a:rPr lang="en-US" i="1" dirty="0">
                <a:sym typeface="Georgia"/>
              </a:rPr>
              <a:t>Challenges, results and lessons learned</a:t>
            </a:r>
            <a:br>
              <a:rPr lang="en-US" dirty="0">
                <a:sym typeface="Georgia"/>
              </a:rPr>
            </a:br>
            <a:endParaRPr lang="en-GB" sz="2000" dirty="0">
              <a:sym typeface="Georgia"/>
            </a:endParaRP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1D561AF4-B2B0-55BB-1DF8-883E3180C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1720" y="2924944"/>
            <a:ext cx="6034088" cy="504056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CH" sz="2000" dirty="0">
                <a:solidFill>
                  <a:srgbClr val="FFFF00"/>
                </a:solidFill>
                <a:sym typeface="Calibri"/>
              </a:rPr>
              <a:t>Stéphane Sanfilippo </a:t>
            </a:r>
            <a:r>
              <a:rPr lang="de-CH" sz="2000" dirty="0" err="1">
                <a:solidFill>
                  <a:srgbClr val="FFFF00"/>
                </a:solidFill>
                <a:sym typeface="Calibri"/>
              </a:rPr>
              <a:t>for</a:t>
            </a:r>
            <a:r>
              <a:rPr lang="de-CH" sz="2000" dirty="0">
                <a:solidFill>
                  <a:srgbClr val="FFFF00"/>
                </a:solidFill>
                <a:sym typeface="Calibri"/>
              </a:rPr>
              <a:t> </a:t>
            </a:r>
            <a:r>
              <a:rPr lang="de-CH" sz="2000" dirty="0" err="1">
                <a:solidFill>
                  <a:srgbClr val="FFFF00"/>
                </a:solidFill>
                <a:sym typeface="Calibri"/>
              </a:rPr>
              <a:t>the</a:t>
            </a:r>
            <a:r>
              <a:rPr lang="de-CH" sz="2000" dirty="0">
                <a:solidFill>
                  <a:srgbClr val="FFFF00"/>
                </a:solidFill>
                <a:sym typeface="Calibri"/>
              </a:rPr>
              <a:t> PSI Magnet </a:t>
            </a:r>
            <a:r>
              <a:rPr lang="de-CH" sz="2000" dirty="0" err="1">
                <a:solidFill>
                  <a:srgbClr val="FFFF00"/>
                </a:solidFill>
                <a:sym typeface="Calibri"/>
              </a:rPr>
              <a:t>Section</a:t>
            </a:r>
            <a:endParaRPr lang="de-CH" sz="2000" dirty="0">
              <a:solidFill>
                <a:srgbClr val="FFFF00"/>
              </a:solidFill>
              <a:sym typeface="Calibri"/>
            </a:endParaRPr>
          </a:p>
        </p:txBody>
      </p:sp>
      <p:sp>
        <p:nvSpPr>
          <p:cNvPr id="49158" name="TextBox 11">
            <a:extLst>
              <a:ext uri="{FF2B5EF4-FFF2-40B4-BE49-F238E27FC236}">
                <a16:creationId xmlns:a16="http://schemas.microsoft.com/office/drawing/2014/main" id="{6DE5B408-46C1-797C-BDCF-EEC627A6D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949280"/>
            <a:ext cx="8234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spcBef>
                <a:spcPts val="0"/>
              </a:spcBef>
            </a:pPr>
            <a:r>
              <a:rPr lang="en-US" alt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I.FAST Workshop 2025 on Stability of Storage Ring Based Light Sources </a:t>
            </a:r>
          </a:p>
          <a:p>
            <a:pPr eaLnBrk="1">
              <a:spcBef>
                <a:spcPts val="0"/>
              </a:spcBef>
            </a:pPr>
            <a:r>
              <a:rPr lang="en-US" alt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 17 – 21, 2025, KIT North Campus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D414FD-8E8D-F3AD-47DE-74D42C38D3B7}"/>
              </a:ext>
            </a:extLst>
          </p:cNvPr>
          <p:cNvSpPr txBox="1"/>
          <p:nvPr/>
        </p:nvSpPr>
        <p:spPr>
          <a:xfrm>
            <a:off x="74862" y="3732648"/>
            <a:ext cx="80109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SLS2.0 series Magnets : Context and the  measurement challenge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measurement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Two Selected Results and lessons learned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Triplet measurements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Magnetic coupling electro &amp; permanent magnets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0975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946" y="80424"/>
            <a:ext cx="5261806" cy="50850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3333FF"/>
                </a:solidFill>
              </a:rPr>
              <a:t>SLS2.0 Magnet qualification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67D847F-FE43-4E06-9592-08D1B1D4E654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81905"/>
            <a:ext cx="8892230" cy="7920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FF0000"/>
                </a:solidFill>
                <a:latin typeface="Calibri"/>
              </a:rPr>
              <a:t>                      </a:t>
            </a:r>
            <a:r>
              <a:rPr lang="en-US" sz="2000" b="1" dirty="0">
                <a:solidFill>
                  <a:srgbClr val="3333FF"/>
                </a:solidFill>
                <a:latin typeface="Calibri"/>
              </a:rPr>
              <a:t>Challenge : 100 % of magnets </a:t>
            </a:r>
            <a:r>
              <a:rPr lang="en-US" sz="2000" dirty="0">
                <a:latin typeface="Calibri"/>
              </a:rPr>
              <a:t>are measured at PSI</a:t>
            </a:r>
          </a:p>
          <a:p>
            <a:pPr algn="ctr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>
                <a:latin typeface="Calibri"/>
              </a:rPr>
              <a:t>7 measuring test benches operational since September 2023</a:t>
            </a:r>
          </a:p>
          <a:p>
            <a:pPr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2400" dirty="0">
              <a:latin typeface="Calibri"/>
            </a:endParaRPr>
          </a:p>
          <a:p>
            <a:pPr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dirty="0">
                <a:latin typeface="Calibri"/>
              </a:rPr>
              <a:t> </a:t>
            </a:r>
          </a:p>
          <a:p>
            <a:pPr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6216" y="2108143"/>
            <a:ext cx="2471977" cy="108491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 err="1">
                <a:solidFill>
                  <a:schemeClr val="tx1"/>
                </a:solidFill>
              </a:rPr>
              <a:t>Accuracy</a:t>
            </a:r>
            <a:r>
              <a:rPr lang="de-CH" dirty="0">
                <a:solidFill>
                  <a:schemeClr val="tx1"/>
                </a:solidFill>
              </a:rPr>
              <a:t>  (</a:t>
            </a:r>
            <a:r>
              <a:rPr lang="de-CH" dirty="0" err="1">
                <a:solidFill>
                  <a:schemeClr val="tx1"/>
                </a:solidFill>
              </a:rPr>
              <a:t>wire</a:t>
            </a:r>
            <a:r>
              <a:rPr lang="de-CH" dirty="0">
                <a:solidFill>
                  <a:schemeClr val="tx1"/>
                </a:solidFill>
              </a:rPr>
              <a:t>) : 1-2 </a:t>
            </a:r>
            <a:r>
              <a:rPr lang="de-CH" dirty="0" err="1">
                <a:solidFill>
                  <a:schemeClr val="tx1"/>
                </a:solidFill>
              </a:rPr>
              <a:t>units</a:t>
            </a:r>
            <a:endParaRPr lang="de-CH" dirty="0">
              <a:solidFill>
                <a:schemeClr val="tx1"/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 err="1">
                <a:solidFill>
                  <a:schemeClr val="tx1"/>
                </a:solidFill>
              </a:rPr>
              <a:t>Reproduciblity</a:t>
            </a:r>
            <a:r>
              <a:rPr lang="de-CH" dirty="0">
                <a:solidFill>
                  <a:schemeClr val="tx1"/>
                </a:solidFill>
              </a:rPr>
              <a:t> : 1 </a:t>
            </a:r>
            <a:r>
              <a:rPr lang="de-CH" dirty="0" err="1">
                <a:solidFill>
                  <a:schemeClr val="tx1"/>
                </a:solidFill>
              </a:rPr>
              <a:t>unit</a:t>
            </a:r>
            <a:endParaRPr lang="de-CH" dirty="0">
              <a:solidFill>
                <a:schemeClr val="tx1"/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chemeClr val="tx1"/>
                </a:solidFill>
              </a:rPr>
              <a:t>Axis : &lt; 30 </a:t>
            </a:r>
            <a:r>
              <a:rPr lang="de-CH" dirty="0" err="1">
                <a:solidFill>
                  <a:schemeClr val="tx1"/>
                </a:solidFill>
              </a:rPr>
              <a:t>micrometers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20206" y="1430809"/>
          <a:ext cx="6422647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8160">
                  <a:extLst>
                    <a:ext uri="{9D8B030D-6E8A-4147-A177-3AD203B41FA5}">
                      <a16:colId xmlns:a16="http://schemas.microsoft.com/office/drawing/2014/main" val="3998653384"/>
                    </a:ext>
                  </a:extLst>
                </a:gridCol>
                <a:gridCol w="1888087">
                  <a:extLst>
                    <a:ext uri="{9D8B030D-6E8A-4147-A177-3AD203B41FA5}">
                      <a16:colId xmlns:a16="http://schemas.microsoft.com/office/drawing/2014/main" val="15896546"/>
                    </a:ext>
                  </a:extLst>
                </a:gridCol>
                <a:gridCol w="1687605">
                  <a:extLst>
                    <a:ext uri="{9D8B030D-6E8A-4147-A177-3AD203B41FA5}">
                      <a16:colId xmlns:a16="http://schemas.microsoft.com/office/drawing/2014/main" val="1808107774"/>
                    </a:ext>
                  </a:extLst>
                </a:gridCol>
                <a:gridCol w="1228795">
                  <a:extLst>
                    <a:ext uri="{9D8B030D-6E8A-4147-A177-3AD203B41FA5}">
                      <a16:colId xmlns:a16="http://schemas.microsoft.com/office/drawing/2014/main" val="211139659"/>
                    </a:ext>
                  </a:extLst>
                </a:gridCol>
              </a:tblGrid>
              <a:tr h="5198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Systems</a:t>
                      </a:r>
                    </a:p>
                    <a:p>
                      <a:pPr algn="ctr"/>
                      <a:r>
                        <a:rPr lang="en-US" sz="1600" dirty="0"/>
                        <a:t>( X benches)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Electro</a:t>
                      </a:r>
                    </a:p>
                    <a:p>
                      <a:pPr algn="ctr"/>
                      <a:r>
                        <a:rPr lang="en-US" sz="1600" dirty="0"/>
                        <a:t>magnets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Permanent</a:t>
                      </a:r>
                    </a:p>
                    <a:p>
                      <a:pPr algn="ctr"/>
                      <a:r>
                        <a:rPr lang="en-US" sz="1600" dirty="0"/>
                        <a:t>Magnets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3-5T</a:t>
                      </a:r>
                    </a:p>
                    <a:p>
                      <a:pPr algn="ctr"/>
                      <a:r>
                        <a:rPr lang="en-US" sz="1600" dirty="0" err="1"/>
                        <a:t>superbend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971942"/>
                  </a:ext>
                </a:extLst>
              </a:tr>
              <a:tr h="5457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Rotating </a:t>
                      </a:r>
                    </a:p>
                    <a:p>
                      <a:pPr algn="ctr"/>
                      <a:r>
                        <a:rPr lang="en-US" sz="1600" dirty="0"/>
                        <a:t>coils (2)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Field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Strength</a:t>
                      </a:r>
                    </a:p>
                    <a:p>
                      <a:pPr algn="ctr"/>
                      <a:r>
                        <a:rPr lang="en-US" sz="1600" dirty="0"/>
                        <a:t>Multipoles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Field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Strength</a:t>
                      </a:r>
                    </a:p>
                    <a:p>
                      <a:pPr algn="ctr"/>
                      <a:r>
                        <a:rPr lang="en-US" sz="1600" dirty="0"/>
                        <a:t>Multipoles</a:t>
                      </a:r>
                    </a:p>
                    <a:p>
                      <a:pPr algn="ctr"/>
                      <a:r>
                        <a:rPr lang="en-US" sz="1600" dirty="0"/>
                        <a:t>Magnetic axis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27561"/>
                  </a:ext>
                </a:extLst>
              </a:tr>
              <a:tr h="7387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Moving </a:t>
                      </a:r>
                    </a:p>
                    <a:p>
                      <a:pPr algn="ctr"/>
                      <a:r>
                        <a:rPr lang="en-US" sz="1600" dirty="0"/>
                        <a:t>Wires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(2)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Magnetic</a:t>
                      </a:r>
                      <a:r>
                        <a:rPr lang="en-US" sz="1600" baseline="0" dirty="0"/>
                        <a:t> axis</a:t>
                      </a:r>
                    </a:p>
                    <a:p>
                      <a:pPr algn="ctr"/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(reference magnet)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Triplet: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Field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Strength</a:t>
                      </a:r>
                    </a:p>
                    <a:p>
                      <a:pPr algn="ctr"/>
                      <a:r>
                        <a:rPr lang="en-US" sz="1600" dirty="0"/>
                        <a:t>alignment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21330"/>
                  </a:ext>
                </a:extLst>
              </a:tr>
              <a:tr h="5457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Vibrating</a:t>
                      </a:r>
                    </a:p>
                    <a:p>
                      <a:pPr algn="ctr"/>
                      <a:r>
                        <a:rPr lang="en-US" sz="1600" dirty="0"/>
                        <a:t>Wires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Magnetic</a:t>
                      </a:r>
                    </a:p>
                    <a:p>
                      <a:pPr algn="ctr"/>
                      <a:r>
                        <a:rPr lang="en-US" sz="1600" dirty="0"/>
                        <a:t>Axis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</a:rPr>
                        <a:t>(SOQ)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596287"/>
                  </a:ext>
                </a:extLst>
              </a:tr>
              <a:tr h="9302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3D Field</a:t>
                      </a:r>
                    </a:p>
                    <a:p>
                      <a:pPr algn="ctr"/>
                      <a:r>
                        <a:rPr lang="en-US" sz="1600" dirty="0"/>
                        <a:t>Mapper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Field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Strength</a:t>
                      </a:r>
                    </a:p>
                    <a:p>
                      <a:pPr algn="ctr"/>
                      <a:r>
                        <a:rPr lang="en-US" sz="1600" dirty="0"/>
                        <a:t> &amp; Maps</a:t>
                      </a:r>
                      <a:r>
                        <a:rPr lang="en-US" sz="1600" baseline="0" dirty="0"/>
                        <a:t>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(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cross talk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Field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Strength</a:t>
                      </a:r>
                    </a:p>
                    <a:p>
                      <a:pPr algn="ctr"/>
                      <a:r>
                        <a:rPr lang="en-US" sz="1600" dirty="0"/>
                        <a:t>&amp; Maps</a:t>
                      </a:r>
                      <a:r>
                        <a:rPr lang="en-US" sz="1600" baseline="0" dirty="0"/>
                        <a:t>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( BE &amp; cross talk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Field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Strength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Maps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30138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6725" y="6001375"/>
            <a:ext cx="65" cy="361637"/>
          </a:xfrm>
          <a:prstGeom prst="rect">
            <a:avLst/>
          </a:prstGeom>
          <a:solidFill>
            <a:srgbClr val="00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/>
            <a:endParaRPr lang="en-US" b="1" dirty="0">
              <a:solidFill>
                <a:srgbClr val="7030A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7505" y="5453777"/>
          <a:ext cx="8880688" cy="67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0172">
                  <a:extLst>
                    <a:ext uri="{9D8B030D-6E8A-4147-A177-3AD203B41FA5}">
                      <a16:colId xmlns:a16="http://schemas.microsoft.com/office/drawing/2014/main" val="353797643"/>
                    </a:ext>
                  </a:extLst>
                </a:gridCol>
                <a:gridCol w="2220172">
                  <a:extLst>
                    <a:ext uri="{9D8B030D-6E8A-4147-A177-3AD203B41FA5}">
                      <a16:colId xmlns:a16="http://schemas.microsoft.com/office/drawing/2014/main" val="335858592"/>
                    </a:ext>
                  </a:extLst>
                </a:gridCol>
                <a:gridCol w="2220172">
                  <a:extLst>
                    <a:ext uri="{9D8B030D-6E8A-4147-A177-3AD203B41FA5}">
                      <a16:colId xmlns:a16="http://schemas.microsoft.com/office/drawing/2014/main" val="1294363919"/>
                    </a:ext>
                  </a:extLst>
                </a:gridCol>
                <a:gridCol w="2220172">
                  <a:extLst>
                    <a:ext uri="{9D8B030D-6E8A-4147-A177-3AD203B41FA5}">
                      <a16:colId xmlns:a16="http://schemas.microsoft.com/office/drawing/2014/main" val="611251160"/>
                    </a:ext>
                  </a:extLst>
                </a:gridCol>
              </a:tblGrid>
              <a:tr h="255270"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Integrated Field </a:t>
                      </a:r>
                      <a:r>
                        <a:rPr lang="en-US" sz="1400" noProof="0" dirty="0"/>
                        <a:t>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b="1" dirty="0" err="1"/>
                        <a:t>Moving</a:t>
                      </a:r>
                      <a:r>
                        <a:rPr lang="de-CH" sz="1400" b="1" dirty="0"/>
                        <a:t> </a:t>
                      </a:r>
                      <a:r>
                        <a:rPr lang="de-CH" sz="1400" b="1" dirty="0" err="1"/>
                        <a:t>Wire</a:t>
                      </a:r>
                      <a:endParaRPr lang="de-CH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b="1" dirty="0" err="1"/>
                        <a:t>Rotating</a:t>
                      </a:r>
                      <a:r>
                        <a:rPr lang="de-CH" sz="1400" b="1" dirty="0"/>
                        <a:t> Coil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b="1" dirty="0"/>
                        <a:t>Compact Field Mapper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252088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ctr"/>
                      <a:r>
                        <a:rPr lang="de-CH" sz="1400" dirty="0" err="1"/>
                        <a:t>Uncertainty</a:t>
                      </a:r>
                      <a:r>
                        <a:rPr lang="de-CH" sz="1400" dirty="0"/>
                        <a:t> </a:t>
                      </a:r>
                      <a:r>
                        <a:rPr lang="de-CH" sz="1400" baseline="0" dirty="0" err="1"/>
                        <a:t>vs</a:t>
                      </a:r>
                      <a:r>
                        <a:rPr lang="de-CH" sz="1400" baseline="0" dirty="0"/>
                        <a:t> </a:t>
                      </a:r>
                      <a:r>
                        <a:rPr lang="de-CH" sz="1400" dirty="0" err="1"/>
                        <a:t>ref</a:t>
                      </a:r>
                      <a:r>
                        <a:rPr lang="de-CH" sz="1400" dirty="0"/>
                        <a:t>.</a:t>
                      </a:r>
                      <a:r>
                        <a:rPr lang="de-CH" sz="1400" baseline="0" dirty="0"/>
                        <a:t> (</a:t>
                      </a:r>
                      <a:r>
                        <a:rPr lang="de-CH" sz="1400" dirty="0" err="1"/>
                        <a:t>units</a:t>
                      </a:r>
                      <a:r>
                        <a:rPr lang="de-CH" sz="1400" dirty="0"/>
                        <a:t>)</a:t>
                      </a:r>
                      <a:r>
                        <a:rPr lang="de-CH" sz="1400" baseline="0" dirty="0"/>
                        <a:t> </a:t>
                      </a:r>
                      <a:endParaRPr lang="de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dirty="0">
                          <a:solidFill>
                            <a:srgbClr val="00B050"/>
                          </a:solidFill>
                        </a:rPr>
                        <a:t>&lt;5</a:t>
                      </a:r>
                      <a:r>
                        <a:rPr lang="de-CH" sz="1800" b="1" baseline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de-CH" sz="1800" b="1" baseline="0" dirty="0" err="1">
                          <a:solidFill>
                            <a:srgbClr val="00B050"/>
                          </a:solidFill>
                        </a:rPr>
                        <a:t>units</a:t>
                      </a:r>
                      <a:endParaRPr lang="de-CH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dirty="0">
                          <a:solidFill>
                            <a:srgbClr val="00B050"/>
                          </a:solidFill>
                        </a:rPr>
                        <a:t>~10</a:t>
                      </a:r>
                      <a:r>
                        <a:rPr lang="de-CH" sz="1800" b="1" baseline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de-CH" sz="1800" b="1" baseline="0" dirty="0" err="1">
                          <a:solidFill>
                            <a:srgbClr val="00B050"/>
                          </a:solidFill>
                        </a:rPr>
                        <a:t>units</a:t>
                      </a:r>
                      <a:endParaRPr lang="de-CH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6598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9592" y="6310296"/>
            <a:ext cx="6654066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B050"/>
                </a:solidFill>
              </a:rPr>
              <a:t>Reliable and accurate measurement systems</a:t>
            </a:r>
            <a:endParaRPr kumimoji="0" lang="fr-FR" sz="28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759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7503" y="792601"/>
            <a:ext cx="8659407" cy="3718578"/>
            <a:chOff x="135499" y="1648814"/>
            <a:chExt cx="8659407" cy="37185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499" y="1648814"/>
              <a:ext cx="8659407" cy="3718578"/>
            </a:xfrm>
            <a:prstGeom prst="rect">
              <a:avLst/>
            </a:prstGeom>
            <a:effectLst>
              <a:outerShdw blurRad="508000" dist="203200" dir="5400000" algn="ctr" rotWithShape="0">
                <a:srgbClr val="3333FF">
                  <a:alpha val="97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2650362" y="4025781"/>
              <a:ext cx="1324927" cy="369332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Rot. Coils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1426227" y="3707024"/>
              <a:ext cx="1080120" cy="503423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95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3975290" y="3377709"/>
              <a:ext cx="763305" cy="832739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95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" name="TextBox 13"/>
            <p:cNvSpPr txBox="1"/>
            <p:nvPr/>
          </p:nvSpPr>
          <p:spPr>
            <a:xfrm>
              <a:off x="1966287" y="2880580"/>
              <a:ext cx="1936428" cy="369332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Vibrating</a:t>
              </a:r>
              <a:r>
                <a:rPr kumimoji="0" lang="de-CH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 </a:t>
              </a: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Wires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32300" y="3323437"/>
              <a:ext cx="1736053" cy="369332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Moving</a:t>
              </a:r>
              <a:r>
                <a:rPr kumimoji="0" lang="de-CH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 </a:t>
              </a: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Wires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18715" y="2009557"/>
              <a:ext cx="1662315" cy="369332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Field Mapper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699792" y="2564904"/>
              <a:ext cx="504056" cy="277933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95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699792" y="2675864"/>
              <a:ext cx="1114351" cy="166973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95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7596336" y="2919662"/>
              <a:ext cx="288032" cy="333946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95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TextBox 18"/>
            <p:cNvSpPr txBox="1"/>
            <p:nvPr/>
          </p:nvSpPr>
          <p:spPr>
            <a:xfrm>
              <a:off x="1982962" y="2880580"/>
              <a:ext cx="2080900" cy="369332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Vibrating</a:t>
              </a:r>
              <a:r>
                <a:rPr kumimoji="0" lang="de-CH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 </a:t>
              </a: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Wires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48976" y="3323437"/>
              <a:ext cx="1736053" cy="369332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Moving</a:t>
              </a:r>
              <a:r>
                <a:rPr kumimoji="0" lang="de-CH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 </a:t>
              </a: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Wires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35391" y="2009557"/>
              <a:ext cx="1662315" cy="369332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Field Mapper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AF1A446-F8C3-09E3-673D-C150AABA07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2775" y="-52588"/>
            <a:ext cx="6527800" cy="6842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 for SLS2.0 magnets: </a:t>
            </a:r>
            <a:br>
              <a:rPr lang="en-US" sz="31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Measurement Lab </a:t>
            </a:r>
            <a:br>
              <a:rPr lang="en-US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EC2C1-6076-119E-9288-C4D1967312B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56650" y="6661150"/>
            <a:ext cx="387350" cy="138113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299490" y="3779672"/>
            <a:ext cx="8058912" cy="738664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400" b="1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Seven </a:t>
            </a:r>
            <a:r>
              <a:rPr kumimoji="0" lang="de-CH" sz="2400" b="1" i="0" u="none" strike="noStrike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magnetic</a:t>
            </a:r>
            <a:r>
              <a:rPr kumimoji="0" lang="de-CH" sz="2400" b="1" i="0" u="none" strike="noStrike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 </a:t>
            </a:r>
            <a:r>
              <a:rPr kumimoji="0" lang="de-CH" sz="2400" b="1" i="0" u="none" strike="noStrike" cap="none" spc="0" normalizeH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measurement</a:t>
            </a:r>
            <a:r>
              <a:rPr kumimoji="0" lang="de-CH" sz="2400" b="1" i="0" u="none" strike="noStrike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 </a:t>
            </a:r>
            <a:r>
              <a:rPr kumimoji="0" lang="de-CH" sz="2400" b="1" i="0" u="none" strike="noStrike" cap="none" spc="0" normalizeH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benche</a:t>
            </a:r>
            <a:r>
              <a:rPr lang="de-CH" sz="2400" b="1" dirty="0" err="1">
                <a:solidFill>
                  <a:srgbClr val="7030A0"/>
                </a:solidFill>
              </a:rPr>
              <a:t>s</a:t>
            </a:r>
            <a:r>
              <a:rPr lang="de-CH" sz="2400" b="1" dirty="0">
                <a:solidFill>
                  <a:srgbClr val="7030A0"/>
                </a:solidFill>
              </a:rPr>
              <a:t> </a:t>
            </a:r>
            <a:r>
              <a:rPr kumimoji="0" lang="de-CH" sz="2400" b="1" i="0" u="none" strike="noStrike" cap="none" spc="0" normalizeH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are</a:t>
            </a:r>
            <a:r>
              <a:rPr kumimoji="0" lang="de-CH" sz="2400" b="1" i="0" u="none" strike="noStrike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 operational 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sz="2400" b="1" dirty="0" err="1">
                <a:solidFill>
                  <a:srgbClr val="7030A0"/>
                </a:solidFill>
              </a:rPr>
              <a:t>s</a:t>
            </a:r>
            <a:r>
              <a:rPr lang="de-CH" sz="2400" b="1" baseline="0" dirty="0" err="1">
                <a:solidFill>
                  <a:srgbClr val="7030A0"/>
                </a:solidFill>
              </a:rPr>
              <a:t>ince</a:t>
            </a:r>
            <a:r>
              <a:rPr lang="de-CH" sz="2400" b="1" baseline="0" dirty="0">
                <a:solidFill>
                  <a:srgbClr val="7030A0"/>
                </a:solidFill>
              </a:rPr>
              <a:t> </a:t>
            </a:r>
            <a:r>
              <a:rPr lang="de-CH" sz="2400" b="1" baseline="0" dirty="0" err="1">
                <a:solidFill>
                  <a:srgbClr val="7030A0"/>
                </a:solidFill>
              </a:rPr>
              <a:t>september</a:t>
            </a:r>
            <a:r>
              <a:rPr lang="de-CH" sz="2400" b="1" baseline="0" dirty="0">
                <a:solidFill>
                  <a:srgbClr val="7030A0"/>
                </a:solidFill>
              </a:rPr>
              <a:t> 2023</a:t>
            </a:r>
            <a:endParaRPr kumimoji="0" lang="fr-FR" sz="2400" b="1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sym typeface="Calibri"/>
            </a:endParaRPr>
          </a:p>
        </p:txBody>
      </p:sp>
      <p:pic>
        <p:nvPicPr>
          <p:cNvPr id="31" name="Picture 8" descr="Bildergebnis für marco negrazus ps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1" y="5905619"/>
            <a:ext cx="704695" cy="78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11" y="4916247"/>
            <a:ext cx="727893" cy="80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34" y="4955460"/>
            <a:ext cx="630096" cy="78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35" y="4905388"/>
            <a:ext cx="596419" cy="7946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8" y="4904958"/>
            <a:ext cx="608549" cy="811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" y="4913172"/>
            <a:ext cx="592159" cy="789021"/>
          </a:xfrm>
          <a:prstGeom prst="rect">
            <a:avLst/>
          </a:prstGeom>
        </p:spPr>
      </p:pic>
      <p:pic>
        <p:nvPicPr>
          <p:cNvPr id="37" name="Picture 52" descr="image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91" y="4904958"/>
            <a:ext cx="590196" cy="79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5007" y="4945367"/>
            <a:ext cx="667446" cy="74604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387" y="5897152"/>
            <a:ext cx="639167" cy="79024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42230" y="4924928"/>
            <a:ext cx="648242" cy="81030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4715142" y="4980719"/>
            <a:ext cx="883527" cy="64511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5511005" y="4896324"/>
            <a:ext cx="680199" cy="84413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08522" y="4851338"/>
            <a:ext cx="776307" cy="86575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22745" y="4892276"/>
            <a:ext cx="626404" cy="8429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04257" y="4896324"/>
            <a:ext cx="754562" cy="8162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28554" y="5834436"/>
            <a:ext cx="594289" cy="90244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38291" y="5834436"/>
            <a:ext cx="643178" cy="8693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89300" y="5816933"/>
            <a:ext cx="689435" cy="86676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43272" y="5811297"/>
            <a:ext cx="740370" cy="8855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64" y="5826814"/>
            <a:ext cx="737593" cy="8490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15400" y="5734682"/>
            <a:ext cx="3441030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sz="2000" b="1" dirty="0" err="1">
                <a:solidFill>
                  <a:srgbClr val="00B050"/>
                </a:solidFill>
              </a:rPr>
              <a:t>A</a:t>
            </a:r>
            <a:r>
              <a:rPr kumimoji="0" lang="de-CH" sz="2000" b="1" i="0" u="none" strike="noStrike" cap="none" spc="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ssembly</a:t>
            </a:r>
            <a:r>
              <a:rPr kumimoji="0" lang="de-CH" sz="20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 &amp; Measurement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 &amp; </a:t>
            </a:r>
            <a:r>
              <a:rPr lang="de-CH" sz="2000" b="1" dirty="0">
                <a:solidFill>
                  <a:srgbClr val="00B050"/>
                </a:solidFill>
              </a:rPr>
              <a:t>S</a:t>
            </a:r>
            <a:r>
              <a:rPr kumimoji="0" lang="de-CH" sz="20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upport </a:t>
            </a:r>
            <a:r>
              <a:rPr kumimoji="0" lang="de-CH" sz="2000" b="1" i="0" u="none" strike="noStrike" cap="none" spc="0" normalizeH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teams</a:t>
            </a:r>
            <a:r>
              <a:rPr kumimoji="0" lang="de-CH" sz="20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 </a:t>
            </a:r>
            <a:r>
              <a:rPr kumimoji="0" lang="de-CH" sz="2000" b="1" i="0" u="none" strike="noStrike" cap="none" spc="0" normalizeH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for</a:t>
            </a:r>
            <a:r>
              <a:rPr kumimoji="0" lang="de-CH" sz="20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 SLS2.0</a:t>
            </a:r>
            <a:r>
              <a:rPr lang="de-CH" sz="2000" b="1" dirty="0">
                <a:solidFill>
                  <a:srgbClr val="00B050"/>
                </a:solidFill>
              </a:rPr>
              <a:t> i</a:t>
            </a:r>
            <a:r>
              <a:rPr lang="de-CH" sz="2000" b="1" baseline="0" dirty="0">
                <a:solidFill>
                  <a:srgbClr val="00B050"/>
                </a:solidFill>
              </a:rPr>
              <a:t>n 2024</a:t>
            </a:r>
            <a:r>
              <a:rPr lang="de-CH" sz="2000" b="1" dirty="0">
                <a:solidFill>
                  <a:srgbClr val="00B050"/>
                </a:solidFill>
              </a:rPr>
              <a:t> </a:t>
            </a:r>
            <a:r>
              <a:rPr kumimoji="0" lang="de-CH" sz="20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~ 22 </a:t>
            </a:r>
            <a:r>
              <a:rPr kumimoji="0" lang="de-CH" sz="2000" b="1" i="0" u="none" strike="noStrike" cap="none" spc="0" normalizeH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people</a:t>
            </a:r>
            <a:endParaRPr kumimoji="0" lang="fr-FR" sz="2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D07D44-CEF8-6AC9-4E72-9121F9D8FCF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39093" y="5806492"/>
            <a:ext cx="776307" cy="8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56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266004" y="0"/>
            <a:ext cx="741045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de-DE" sz="2800" b="1" dirty="0">
                <a:solidFill>
                  <a:srgbClr val="3333FF"/>
                </a:solidFill>
                <a:latin typeface="Arial" panose="020B0604020202020204" pitchFamily="34" charset="0"/>
              </a:rPr>
              <a:t>Magnetic measurements (phase 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49710-F95D-04C5-AFB7-872E0FA8A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70" y="497302"/>
            <a:ext cx="2003705" cy="1393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341CA5-36AC-B427-82C9-A876F382F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35" y="1960073"/>
            <a:ext cx="1926777" cy="13936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5056FF-61A7-C6AC-F2CA-A8B147B78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451" y="731185"/>
            <a:ext cx="3167738" cy="21135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3C7EAC8-1C39-7006-3BE2-9ADB6E6870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t="6951" r="6951" b="15350"/>
          <a:stretch/>
        </p:blipFill>
        <p:spPr>
          <a:xfrm>
            <a:off x="1475656" y="4112784"/>
            <a:ext cx="2527301" cy="2125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8529A20-DCB9-4E99-4693-FDA2739CB584}"/>
              </a:ext>
            </a:extLst>
          </p:cNvPr>
          <p:cNvSpPr txBox="1"/>
          <p:nvPr/>
        </p:nvSpPr>
        <p:spPr>
          <a:xfrm>
            <a:off x="1276796" y="3542819"/>
            <a:ext cx="2082493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kumimoji="0" lang="de-CH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ne team of 4 persons</a:t>
            </a:r>
            <a:endParaRPr kumimoji="0" lang="fr-FR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96F0AD-6B5F-7752-53C8-6782DC233308}"/>
              </a:ext>
            </a:extLst>
          </p:cNvPr>
          <p:cNvSpPr txBox="1"/>
          <p:nvPr/>
        </p:nvSpPr>
        <p:spPr>
          <a:xfrm>
            <a:off x="5227770" y="6070607"/>
            <a:ext cx="4036900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00B050"/>
                </a:solidFill>
              </a:rPr>
              <a:t>Triplet measurements and alignment</a:t>
            </a:r>
          </a:p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00B050"/>
                </a:solidFill>
              </a:rPr>
              <a:t>with Moving Wires</a:t>
            </a:r>
          </a:p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00B050"/>
                </a:solidFill>
              </a:rPr>
              <a:t>Team of 4 persons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22BBB83-4128-3D52-B99C-13E2EC4F0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2634" y="3789040"/>
            <a:ext cx="3375516" cy="216931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6BAE0E3-BE9E-84D3-9F77-1891D6B0650A}"/>
              </a:ext>
            </a:extLst>
          </p:cNvPr>
          <p:cNvSpPr txBox="1"/>
          <p:nvPr/>
        </p:nvSpPr>
        <p:spPr>
          <a:xfrm>
            <a:off x="5002447" y="2885459"/>
            <a:ext cx="4015523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 err="1">
                <a:solidFill>
                  <a:srgbClr val="00B050"/>
                </a:solidFill>
              </a:rPr>
              <a:t>Sextupoles</a:t>
            </a:r>
            <a:r>
              <a:rPr lang="en-US" b="1" dirty="0">
                <a:solidFill>
                  <a:srgbClr val="00B050"/>
                </a:solidFill>
              </a:rPr>
              <a:t> &amp;Octupoles axis measurement </a:t>
            </a:r>
          </a:p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00B050"/>
                </a:solidFill>
              </a:rPr>
              <a:t>with vibrating wires</a:t>
            </a:r>
          </a:p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00B050"/>
                </a:solidFill>
              </a:rPr>
              <a:t>Team of 4 persons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836509-AEC3-0693-277B-7CD84C388345}"/>
              </a:ext>
            </a:extLst>
          </p:cNvPr>
          <p:cNvSpPr txBox="1"/>
          <p:nvPr/>
        </p:nvSpPr>
        <p:spPr>
          <a:xfrm>
            <a:off x="483442" y="6316828"/>
            <a:ext cx="4121320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kumimoji="0" lang="de-CH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</a:t>
            </a:r>
            <a:r>
              <a:rPr kumimoji="0" lang="en-US" b="1" i="0" u="none" strike="noStrike" cap="none" spc="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agnetic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coupling studies with Hall  mapper</a:t>
            </a:r>
          </a:p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00B050"/>
                </a:solidFill>
              </a:rPr>
              <a:t>Team of 2 persons</a:t>
            </a:r>
            <a:endParaRPr kumimoji="0" lang="fr-FR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9B3F217-10CB-A0A8-8B5C-200882783E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1134" y="761130"/>
            <a:ext cx="1732422" cy="2026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06314B-EDD5-FD1C-7A77-44BC6E23CE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89581" y="5633708"/>
            <a:ext cx="581092" cy="604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BACDA9-3E94-3E20-9C69-598EFD6C5A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08067" y="3413165"/>
            <a:ext cx="544465" cy="631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9A7946-447A-F6B6-A741-DB0A485C8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4909745" y="6159568"/>
            <a:ext cx="542535" cy="649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4083A7-5DAF-2CDE-8CD5-A082296A7E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9745" y="3104148"/>
            <a:ext cx="582578" cy="6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08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river running through a city&#10;&#10;Description automatically generated">
            <a:extLst>
              <a:ext uri="{FF2B5EF4-FFF2-40B4-BE49-F238E27FC236}">
                <a16:creationId xmlns:a16="http://schemas.microsoft.com/office/drawing/2014/main" id="{ACC0DD85-14B6-0DDD-5CAF-A940C7E69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44624"/>
            <a:ext cx="9144000" cy="6858000"/>
          </a:xfrm>
          <a:prstGeom prst="rect">
            <a:avLst/>
          </a:prstGeom>
          <a:noFill/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D0CF7C7E-183C-8ECD-54C8-66C2CF77D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632" y="1556792"/>
            <a:ext cx="6826176" cy="3160122"/>
          </a:xfrm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ym typeface="Georgia"/>
              </a:rPr>
              <a:t>Two challenging measurements</a:t>
            </a:r>
            <a:br>
              <a:rPr lang="en-US" sz="4400" dirty="0">
                <a:sym typeface="Georgia"/>
              </a:rPr>
            </a:br>
            <a:r>
              <a:rPr lang="en-US" sz="4400" dirty="0">
                <a:sym typeface="Georgia"/>
              </a:rPr>
              <a:t>results &amp; lessons learned</a:t>
            </a:r>
            <a:br>
              <a:rPr lang="en-US" dirty="0">
                <a:sym typeface="Georgia"/>
              </a:rPr>
            </a:br>
            <a:br>
              <a:rPr lang="en-US" dirty="0">
                <a:sym typeface="Georgia"/>
              </a:rPr>
            </a:br>
            <a:endParaRPr lang="en-GB" sz="2000" dirty="0">
              <a:sym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8C034-BE10-18C6-20FD-AE1781210D4E}"/>
              </a:ext>
            </a:extLst>
          </p:cNvPr>
          <p:cNvSpPr txBox="1"/>
          <p:nvPr/>
        </p:nvSpPr>
        <p:spPr>
          <a:xfrm>
            <a:off x="1043608" y="5445224"/>
            <a:ext cx="273363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2000" dirty="0">
                <a:highlight>
                  <a:srgbClr val="FFFF00"/>
                </a:highlight>
              </a:rPr>
              <a:t>- Triplets </a:t>
            </a:r>
            <a:r>
              <a:rPr lang="de-CH" sz="2000" dirty="0" err="1">
                <a:highlight>
                  <a:srgbClr val="FFFF00"/>
                </a:highlight>
              </a:rPr>
              <a:t>measurements</a:t>
            </a:r>
            <a:r>
              <a:rPr lang="de-CH" sz="2000" dirty="0">
                <a:highlight>
                  <a:srgbClr val="FFFF00"/>
                </a:highlight>
              </a:rPr>
              <a:t> </a:t>
            </a:r>
          </a:p>
          <a:p>
            <a:pPr algn="l"/>
            <a:r>
              <a:rPr lang="de-CH" sz="2000" dirty="0">
                <a:highlight>
                  <a:srgbClr val="FFFF00"/>
                </a:highlight>
              </a:rPr>
              <a:t>- </a:t>
            </a:r>
            <a:r>
              <a:rPr lang="de-CH" sz="2000" dirty="0" err="1">
                <a:highlight>
                  <a:srgbClr val="FFFF00"/>
                </a:highlight>
              </a:rPr>
              <a:t>Magnetic</a:t>
            </a:r>
            <a:r>
              <a:rPr lang="de-CH" sz="2000" dirty="0">
                <a:highlight>
                  <a:srgbClr val="FFFF00"/>
                </a:highlight>
              </a:rPr>
              <a:t> </a:t>
            </a:r>
            <a:r>
              <a:rPr lang="de-CH" sz="2000" dirty="0" err="1">
                <a:highlight>
                  <a:srgbClr val="FFFF00"/>
                </a:highlight>
              </a:rPr>
              <a:t>coupling</a:t>
            </a:r>
            <a:r>
              <a:rPr lang="de-CH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934741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356" y="4263944"/>
            <a:ext cx="4959565" cy="2505510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00B05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-25672" y="2546960"/>
            <a:ext cx="4669478" cy="165618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00B05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804252"/>
            <a:ext cx="4669478" cy="165618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00B05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9513" y="-12354"/>
            <a:ext cx="8964488" cy="47198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700" b="1" dirty="0">
                <a:solidFill>
                  <a:srgbClr val="3333FF"/>
                </a:solidFill>
              </a:rPr>
              <a:t>Alignment and tuning of the triplets</a:t>
            </a:r>
            <a:r>
              <a:rPr lang="en-US" sz="2700" dirty="0">
                <a:solidFill>
                  <a:srgbClr val="3333FF"/>
                </a:solidFill>
              </a:rPr>
              <a:t> :</a:t>
            </a:r>
            <a:r>
              <a:rPr lang="en-US" sz="2700" b="1" dirty="0">
                <a:solidFill>
                  <a:srgbClr val="3333FF"/>
                </a:solidFill>
              </a:rPr>
              <a:t> a multi step process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36712"/>
            <a:ext cx="4680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Simulation including cross-talk (once for all)</a:t>
            </a:r>
          </a:p>
          <a:p>
            <a:pPr marL="342900" marR="0" lvl="6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Extract the nominal field integral of the </a:t>
            </a: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stand alone dipole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for magnet shimming</a:t>
            </a:r>
          </a:p>
          <a:p>
            <a:pPr marL="342900" marR="0" lvl="6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Extract the </a:t>
            </a: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horizontal &amp; vertical field gradient components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Ghor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Gver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and the nominal integrated field gradient G for stand alone quads.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2546960"/>
            <a:ext cx="47294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Single magnet measurement and optimization </a:t>
            </a:r>
          </a:p>
          <a:p>
            <a:pPr marL="342900" marR="0" lvl="6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Dipole field integral 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(wire1)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and shimming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∫B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dl=-0.5699 (Tm)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6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Nominal integrated field gradient and shimming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∫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Gdl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=7.0184 (T)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and multipoles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(Rotating coil)</a:t>
            </a:r>
          </a:p>
          <a:p>
            <a:pPr marL="342900" marR="0" lvl="6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Magnetic axis position of each Quad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(wire 1)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7504" y="4275709"/>
            <a:ext cx="49564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Triplet assembly and alignment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The dipole mechanical axis (MECH) define the nominal axes of triplet magnets 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Quads are positioned on the drawer;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preliminary alignment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is carried out on the two Quads vs. the nominal axes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(wire 2)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Dipole is installed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on the triplet;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final tuning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of the drawer and Quads 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(wire 2)- error less than 20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cs typeface="Calibri"/>
                <a:sym typeface="Calibri"/>
              </a:rPr>
              <a:t>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The resulting integral of the assembled triplet is recorded as control parameter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(wire 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649596"/>
            <a:ext cx="2861897" cy="1773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429" y="732088"/>
            <a:ext cx="2861897" cy="1645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58C31-B184-6A0C-A75E-AF755FEFD5B2}"/>
              </a:ext>
            </a:extLst>
          </p:cNvPr>
          <p:cNvSpPr txBox="1"/>
          <p:nvPr/>
        </p:nvSpPr>
        <p:spPr>
          <a:xfrm>
            <a:off x="5030579" y="6132662"/>
            <a:ext cx="4005917" cy="631194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</a:rPr>
              <a:t>Machine specifications: max 0.2 % relative uncertainty of the triplet field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BCB064-7A55-953A-9011-E471CBFAC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322" y="4464090"/>
            <a:ext cx="2442429" cy="15696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BA0733-1E00-4677-2929-A61EC18D7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917" y="636847"/>
            <a:ext cx="1196717" cy="1758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84837A-9033-08CD-CC34-2B8F6C37D32F}"/>
              </a:ext>
            </a:extLst>
          </p:cNvPr>
          <p:cNvSpPr txBox="1"/>
          <p:nvPr/>
        </p:nvSpPr>
        <p:spPr>
          <a:xfrm>
            <a:off x="1887457" y="332776"/>
            <a:ext cx="544206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1800" b="1" i="1" dirty="0">
                <a:solidFill>
                  <a:srgbClr val="7030A0"/>
                </a:solidFill>
              </a:rPr>
              <a:t>ciro.calzolaio@psi.ch, giuseppe.montenero@psi.ch</a:t>
            </a:r>
            <a:endParaRPr lang="en-US" sz="1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59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772339"/>
            <a:ext cx="5434799" cy="26611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BDE42A-C4DF-CCF1-5319-396D8553B391}"/>
              </a:ext>
            </a:extLst>
          </p:cNvPr>
          <p:cNvSpPr txBox="1"/>
          <p:nvPr/>
        </p:nvSpPr>
        <p:spPr>
          <a:xfrm>
            <a:off x="107504" y="5925333"/>
            <a:ext cx="8832706" cy="917284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7030A0"/>
                </a:solidFill>
              </a:rPr>
              <a:t>Integrated field strength </a:t>
            </a:r>
            <a:r>
              <a:rPr lang="en-US" b="1" u="sng" dirty="0">
                <a:solidFill>
                  <a:srgbClr val="7030A0"/>
                </a:solidFill>
              </a:rPr>
              <a:t>before optimization  </a:t>
            </a:r>
            <a:r>
              <a:rPr lang="en-US" b="1" dirty="0">
                <a:solidFill>
                  <a:srgbClr val="7030A0"/>
                </a:solidFill>
              </a:rPr>
              <a:t>: 1.74 % above the machine value in average  and spread  of 22 units- very good manufacturing quality and efficient PM blocks sorting!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7030A0"/>
                </a:solidFill>
              </a:rPr>
              <a:t>Optimization with (0.75 -1 mm thick) shims +moderator plates successful – ~</a:t>
            </a:r>
            <a:r>
              <a:rPr lang="en-US" sz="1800" b="1" dirty="0">
                <a:solidFill>
                  <a:srgbClr val="7030A0"/>
                </a:solidFill>
              </a:rPr>
              <a:t>1 unit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B214A-66B7-B808-D5EF-60B1BC0DF837}"/>
              </a:ext>
            </a:extLst>
          </p:cNvPr>
          <p:cNvSpPr txBox="1"/>
          <p:nvPr/>
        </p:nvSpPr>
        <p:spPr>
          <a:xfrm>
            <a:off x="-180528" y="724400"/>
            <a:ext cx="3813348" cy="486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7030A0"/>
                </a:solidFill>
                <a:latin typeface="Calibri"/>
              </a:rPr>
              <a:t>Single magnets measured/optimized with the moving wire (Field Strength)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66" y="3068960"/>
            <a:ext cx="2016224" cy="27924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52985" y="3539910"/>
            <a:ext cx="4619344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800" b="1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Total </a:t>
            </a:r>
            <a:r>
              <a:rPr kumimoji="0" lang="de-CH" sz="1800" b="1" i="0" u="none" strike="noStrike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tuned</a:t>
            </a:r>
            <a:r>
              <a:rPr kumimoji="0" lang="de-CH" sz="1800" b="1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 BN at </a:t>
            </a:r>
            <a:r>
              <a:rPr kumimoji="0" lang="de-CH" sz="1800" b="1" i="0" u="none" strike="noStrike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target</a:t>
            </a:r>
            <a:r>
              <a:rPr kumimoji="0" lang="de-CH" sz="1800" b="1" i="0" u="none" strike="noStrike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 </a:t>
            </a:r>
            <a:r>
              <a:rPr kumimoji="0" lang="de-CH" sz="1800" b="1" i="0" u="none" strike="noStrike" cap="none" spc="0" normalizeH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value</a:t>
            </a:r>
            <a:r>
              <a:rPr kumimoji="0" lang="de-CH" sz="1800" b="1" i="0" u="none" strike="noStrike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: 33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sz="1800" b="1" baseline="0" dirty="0">
                <a:solidFill>
                  <a:srgbClr val="7030A0"/>
                </a:solidFill>
              </a:rPr>
              <a:t>Total</a:t>
            </a:r>
            <a:r>
              <a:rPr lang="de-CH" sz="1800" b="1" dirty="0">
                <a:solidFill>
                  <a:srgbClr val="7030A0"/>
                </a:solidFill>
              </a:rPr>
              <a:t> BN </a:t>
            </a:r>
            <a:r>
              <a:rPr lang="de-CH" sz="1800" b="1" dirty="0" err="1">
                <a:solidFill>
                  <a:srgbClr val="7030A0"/>
                </a:solidFill>
              </a:rPr>
              <a:t>tuned</a:t>
            </a:r>
            <a:r>
              <a:rPr lang="de-CH" sz="1800" b="1" dirty="0">
                <a:solidFill>
                  <a:srgbClr val="7030A0"/>
                </a:solidFill>
              </a:rPr>
              <a:t> </a:t>
            </a:r>
            <a:r>
              <a:rPr lang="de-CH" sz="1800" b="1" dirty="0" err="1">
                <a:solidFill>
                  <a:srgbClr val="7030A0"/>
                </a:solidFill>
              </a:rPr>
              <a:t>for</a:t>
            </a:r>
            <a:r>
              <a:rPr lang="de-CH" sz="1800" b="1" dirty="0">
                <a:solidFill>
                  <a:srgbClr val="7030A0"/>
                </a:solidFill>
              </a:rPr>
              <a:t> VBXI/VBXO: 7</a:t>
            </a:r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2552875" y="-3996"/>
            <a:ext cx="5187477" cy="599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algn="ctr" hangingPunct="1"/>
            <a:r>
              <a:rPr lang="en-US" sz="2000" b="1" dirty="0">
                <a:solidFill>
                  <a:srgbClr val="3333FF"/>
                </a:solidFill>
              </a:rPr>
              <a:t>Individual measurements</a:t>
            </a:r>
            <a:br>
              <a:rPr lang="en-US" sz="2000" b="1" dirty="0">
                <a:solidFill>
                  <a:srgbClr val="3333FF"/>
                </a:solidFill>
              </a:rPr>
            </a:br>
            <a:r>
              <a:rPr lang="en-US" sz="2000" b="1" dirty="0">
                <a:solidFill>
                  <a:srgbClr val="3333FF"/>
                </a:solidFill>
              </a:rPr>
              <a:t>Dipole optimization with moving wire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836668" y="4187520"/>
          <a:ext cx="5927590" cy="125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1276">
                  <a:extLst>
                    <a:ext uri="{9D8B030D-6E8A-4147-A177-3AD203B41FA5}">
                      <a16:colId xmlns:a16="http://schemas.microsoft.com/office/drawing/2014/main" val="3520549923"/>
                    </a:ext>
                  </a:extLst>
                </a:gridCol>
                <a:gridCol w="1586970">
                  <a:extLst>
                    <a:ext uri="{9D8B030D-6E8A-4147-A177-3AD203B41FA5}">
                      <a16:colId xmlns:a16="http://schemas.microsoft.com/office/drawing/2014/main" val="1478006610"/>
                    </a:ext>
                  </a:extLst>
                </a:gridCol>
                <a:gridCol w="1854590">
                  <a:extLst>
                    <a:ext uri="{9D8B030D-6E8A-4147-A177-3AD203B41FA5}">
                      <a16:colId xmlns:a16="http://schemas.microsoft.com/office/drawing/2014/main" val="1538275415"/>
                    </a:ext>
                  </a:extLst>
                </a:gridCol>
                <a:gridCol w="1254754">
                  <a:extLst>
                    <a:ext uri="{9D8B030D-6E8A-4147-A177-3AD203B41FA5}">
                      <a16:colId xmlns:a16="http://schemas.microsoft.com/office/drawing/2014/main" val="1339454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Field</a:t>
                      </a:r>
                      <a:r>
                        <a:rPr lang="de-CH" sz="1200" baseline="0" dirty="0"/>
                        <a:t> </a:t>
                      </a:r>
                      <a:r>
                        <a:rPr lang="de-CH" sz="1400" baseline="0" dirty="0"/>
                        <a:t>Integral</a:t>
                      </a:r>
                      <a:endParaRPr lang="de-CH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Not </a:t>
                      </a:r>
                      <a:r>
                        <a:rPr lang="de-CH" sz="1400" dirty="0" err="1"/>
                        <a:t>Optimized</a:t>
                      </a:r>
                      <a:r>
                        <a:rPr lang="de-CH" sz="1400" dirty="0"/>
                        <a:t> </a:t>
                      </a:r>
                    </a:p>
                    <a:p>
                      <a:pPr algn="ctr"/>
                      <a:r>
                        <a:rPr lang="de-CH" sz="1100" dirty="0"/>
                        <a:t>(BN </a:t>
                      </a:r>
                      <a:r>
                        <a:rPr lang="de-CH" sz="1100" dirty="0" err="1"/>
                        <a:t>for</a:t>
                      </a:r>
                      <a:r>
                        <a:rPr lang="de-CH" sz="1100" dirty="0"/>
                        <a:t> VB)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 err="1"/>
                        <a:t>Optimized</a:t>
                      </a:r>
                      <a:r>
                        <a:rPr lang="de-CH" sz="1600" dirty="0"/>
                        <a:t> </a:t>
                      </a:r>
                    </a:p>
                    <a:p>
                      <a:pPr algn="ctr"/>
                      <a:r>
                        <a:rPr lang="de-CH" sz="1200" dirty="0"/>
                        <a:t>(BN </a:t>
                      </a:r>
                      <a:r>
                        <a:rPr lang="de-CH" sz="1200" dirty="0" err="1"/>
                        <a:t>for</a:t>
                      </a:r>
                      <a:r>
                        <a:rPr lang="de-CH" sz="1200" dirty="0"/>
                        <a:t> VB)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 err="1"/>
                        <a:t>Attenuation</a:t>
                      </a:r>
                      <a:endParaRPr lang="de-CH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71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400" dirty="0"/>
                        <a:t>Average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-0.5823 Tm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-0.5724 Tm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174 </a:t>
                      </a:r>
                      <a:r>
                        <a:rPr lang="de-CH" sz="1400" dirty="0" err="1"/>
                        <a:t>units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861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400" dirty="0">
                          <a:latin typeface="Symbol" panose="05050102010706020507" pitchFamily="18" charset="2"/>
                        </a:rPr>
                        <a:t>s </a:t>
                      </a:r>
                      <a:r>
                        <a:rPr lang="de-CH" sz="1400" dirty="0">
                          <a:latin typeface="+mj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de-CH" sz="1400" dirty="0" err="1">
                          <a:latin typeface="+mj-lt"/>
                          <a:cs typeface="Arial" panose="020B0604020202020204" pitchFamily="34" charset="0"/>
                        </a:rPr>
                        <a:t>unit</a:t>
                      </a:r>
                      <a:r>
                        <a:rPr lang="de-CH" sz="1400" dirty="0">
                          <a:latin typeface="+mj-lt"/>
                          <a:cs typeface="Arial" panose="020B0604020202020204" pitchFamily="34" charset="0"/>
                        </a:rPr>
                        <a:t>)</a:t>
                      </a:r>
                      <a:endParaRPr lang="fr-FR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dirty="0"/>
                        <a:t>22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1.5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533704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41" y="1211238"/>
            <a:ext cx="2636679" cy="1581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021" y="2792263"/>
            <a:ext cx="1633498" cy="24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760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3142" y="14219"/>
            <a:ext cx="6707289" cy="599921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rgbClr val="3333FF"/>
                </a:solidFill>
              </a:rPr>
              <a:t>Individual measurements (2)</a:t>
            </a:r>
            <a:br>
              <a:rPr lang="en-US" sz="2000" b="1" dirty="0">
                <a:solidFill>
                  <a:srgbClr val="3333FF"/>
                </a:solidFill>
              </a:rPr>
            </a:br>
            <a:r>
              <a:rPr lang="en-US" sz="2000" b="1" dirty="0">
                <a:solidFill>
                  <a:srgbClr val="3333FF"/>
                </a:solidFill>
              </a:rPr>
              <a:t>VB measurements with rotating coil (48 magnets)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DE42A-C4DF-CCF1-5319-396D8553B391}"/>
              </a:ext>
            </a:extLst>
          </p:cNvPr>
          <p:cNvSpPr txBox="1"/>
          <p:nvPr/>
        </p:nvSpPr>
        <p:spPr>
          <a:xfrm>
            <a:off x="192454" y="5652790"/>
            <a:ext cx="8865520" cy="1196517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</a:rPr>
              <a:t>Strength : </a:t>
            </a:r>
            <a:r>
              <a:rPr lang="en-US" sz="1800" b="1" dirty="0">
                <a:solidFill>
                  <a:srgbClr val="FF0000"/>
                </a:solidFill>
              </a:rPr>
              <a:t>7.7 % above </a:t>
            </a:r>
            <a:r>
              <a:rPr lang="en-US" sz="1800" b="1" dirty="0">
                <a:solidFill>
                  <a:srgbClr val="7030A0"/>
                </a:solidFill>
              </a:rPr>
              <a:t>the target value </a:t>
            </a:r>
            <a:r>
              <a:rPr lang="en-US" sz="1800" b="1" dirty="0">
                <a:solidFill>
                  <a:srgbClr val="FF0000"/>
                </a:solidFill>
              </a:rPr>
              <a:t>but optimization works </a:t>
            </a:r>
            <a:r>
              <a:rPr lang="en-US" sz="1800" b="1" dirty="0">
                <a:solidFill>
                  <a:srgbClr val="7030A0"/>
                </a:solidFill>
              </a:rPr>
              <a:t>(shims, </a:t>
            </a:r>
            <a:r>
              <a:rPr lang="en-US" sz="1800" b="1" dirty="0" err="1">
                <a:solidFill>
                  <a:srgbClr val="7030A0"/>
                </a:solidFill>
              </a:rPr>
              <a:t>mod.plates</a:t>
            </a:r>
            <a:r>
              <a:rPr lang="en-US" sz="1800" b="1" dirty="0">
                <a:solidFill>
                  <a:srgbClr val="7030A0"/>
                </a:solidFill>
              </a:rPr>
              <a:t>)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</a:rPr>
              <a:t>Field Quality : b</a:t>
            </a:r>
            <a:r>
              <a:rPr lang="en-US" sz="1800" b="1" baseline="-25000" dirty="0">
                <a:solidFill>
                  <a:srgbClr val="7030A0"/>
                </a:solidFill>
              </a:rPr>
              <a:t>3</a:t>
            </a:r>
            <a:r>
              <a:rPr lang="en-US" sz="1800" b="1" dirty="0">
                <a:solidFill>
                  <a:srgbClr val="7030A0"/>
                </a:solidFill>
              </a:rPr>
              <a:t> and b</a:t>
            </a:r>
            <a:r>
              <a:rPr lang="en-US" sz="1800" b="1" baseline="-25000" dirty="0">
                <a:solidFill>
                  <a:srgbClr val="7030A0"/>
                </a:solidFill>
              </a:rPr>
              <a:t>4</a:t>
            </a:r>
            <a:r>
              <a:rPr lang="en-US" sz="1800" b="1" dirty="0">
                <a:solidFill>
                  <a:srgbClr val="7030A0"/>
                </a:solidFill>
              </a:rPr>
              <a:t> as </a:t>
            </a:r>
            <a:r>
              <a:rPr lang="en-US" sz="1800" b="1" dirty="0">
                <a:solidFill>
                  <a:srgbClr val="FF0000"/>
                </a:solidFill>
              </a:rPr>
              <a:t>high as expected</a:t>
            </a:r>
            <a:r>
              <a:rPr lang="en-US" sz="1800" b="1" dirty="0">
                <a:solidFill>
                  <a:srgbClr val="7030A0"/>
                </a:solidFill>
              </a:rPr>
              <a:t>, small skews, stable during production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Roll angles up to </a:t>
            </a:r>
            <a:r>
              <a:rPr lang="en-US" sz="1800" b="1" dirty="0">
                <a:solidFill>
                  <a:srgbClr val="FF0000"/>
                </a:solidFill>
                <a:latin typeface="Calibri"/>
              </a:rPr>
              <a:t>1.6 </a:t>
            </a:r>
            <a:r>
              <a:rPr lang="en-US" sz="1800" b="1" dirty="0" err="1">
                <a:solidFill>
                  <a:srgbClr val="FF0000"/>
                </a:solidFill>
                <a:latin typeface="Calibri"/>
              </a:rPr>
              <a:t>mrad</a:t>
            </a:r>
            <a:r>
              <a:rPr lang="en-US" sz="1800" b="1" dirty="0">
                <a:solidFill>
                  <a:srgbClr val="7030A0"/>
                </a:solidFill>
                <a:latin typeface="Calibri"/>
              </a:rPr>
              <a:t>; large uncertainty of the mag. axis position with the Rot. Coils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Optimization of the axis position with the moving wire mandatory!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B214A-66B7-B808-D5EF-60B1BC0DF837}"/>
              </a:ext>
            </a:extLst>
          </p:cNvPr>
          <p:cNvSpPr txBox="1"/>
          <p:nvPr/>
        </p:nvSpPr>
        <p:spPr>
          <a:xfrm>
            <a:off x="192454" y="661800"/>
            <a:ext cx="2952328" cy="486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7030A0"/>
                </a:solidFill>
                <a:latin typeface="Calibri"/>
              </a:rPr>
              <a:t>Single </a:t>
            </a:r>
            <a:r>
              <a:rPr lang="en-US" b="1" dirty="0">
                <a:solidFill>
                  <a:srgbClr val="7030A0"/>
                </a:solidFill>
              </a:rPr>
              <a:t>magnets Field Strength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7030A0"/>
                </a:solidFill>
              </a:rPr>
              <a:t>optimized </a:t>
            </a:r>
            <a:r>
              <a:rPr lang="en-US" b="1" dirty="0">
                <a:solidFill>
                  <a:srgbClr val="7030A0"/>
                </a:solidFill>
                <a:latin typeface="Calibri"/>
              </a:rPr>
              <a:t>with the rotating coils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612" y="3639241"/>
            <a:ext cx="2491283" cy="1971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624" y="3639241"/>
            <a:ext cx="2796350" cy="1996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630827"/>
            <a:ext cx="3880813" cy="2872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1264883"/>
            <a:ext cx="1542479" cy="2265943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46725" y="3680278"/>
          <a:ext cx="3532158" cy="188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186">
                  <a:extLst>
                    <a:ext uri="{9D8B030D-6E8A-4147-A177-3AD203B41FA5}">
                      <a16:colId xmlns:a16="http://schemas.microsoft.com/office/drawing/2014/main" val="334681603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764467706"/>
                    </a:ext>
                  </a:extLst>
                </a:gridCol>
                <a:gridCol w="1168836">
                  <a:extLst>
                    <a:ext uri="{9D8B030D-6E8A-4147-A177-3AD203B41FA5}">
                      <a16:colId xmlns:a16="http://schemas.microsoft.com/office/drawing/2014/main" val="2396540677"/>
                    </a:ext>
                  </a:extLst>
                </a:gridCol>
              </a:tblGrid>
              <a:tr h="526085">
                <a:tc>
                  <a:txBody>
                    <a:bodyPr/>
                    <a:lstStyle/>
                    <a:p>
                      <a:pPr algn="ctr"/>
                      <a:r>
                        <a:rPr lang="de-CH" sz="1600" dirty="0"/>
                        <a:t>Field integral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 err="1"/>
                        <a:t>Before</a:t>
                      </a:r>
                      <a:r>
                        <a:rPr lang="de-CH" sz="1400" baseline="0" dirty="0"/>
                        <a:t> </a:t>
                      </a:r>
                      <a:r>
                        <a:rPr lang="de-CH" sz="1400" baseline="0" dirty="0" err="1"/>
                        <a:t>optimization</a:t>
                      </a:r>
                      <a:r>
                        <a:rPr lang="de-CH" sz="1400" baseline="0" dirty="0"/>
                        <a:t> 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After </a:t>
                      </a:r>
                      <a:r>
                        <a:rPr lang="de-CH" sz="1400" dirty="0" err="1"/>
                        <a:t>optimization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34016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de-CH" sz="1400" dirty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de-CH" sz="1400" baseline="0" dirty="0"/>
                        <a:t> (</a:t>
                      </a:r>
                      <a:r>
                        <a:rPr lang="de-CH" sz="1400" baseline="0" dirty="0" err="1"/>
                        <a:t>average</a:t>
                      </a:r>
                      <a:r>
                        <a:rPr lang="de-CH" sz="1400" baseline="0" dirty="0"/>
                        <a:t>)</a:t>
                      </a:r>
                    </a:p>
                    <a:p>
                      <a:pPr algn="ctr"/>
                      <a:r>
                        <a:rPr lang="de-CH" sz="1400" baseline="0" dirty="0"/>
                        <a:t>(</a:t>
                      </a:r>
                      <a:r>
                        <a:rPr lang="de-CH" sz="1400" baseline="0" dirty="0" err="1"/>
                        <a:t>meas</a:t>
                      </a:r>
                      <a:r>
                        <a:rPr lang="de-CH" sz="1400" baseline="0" dirty="0"/>
                        <a:t>. </a:t>
                      </a:r>
                      <a:r>
                        <a:rPr lang="de-CH" sz="1400" baseline="0" dirty="0" err="1"/>
                        <a:t>vs</a:t>
                      </a:r>
                      <a:r>
                        <a:rPr lang="de-CH" sz="1400" baseline="0" dirty="0"/>
                        <a:t> </a:t>
                      </a:r>
                      <a:r>
                        <a:rPr lang="de-CH" sz="1400" baseline="0" dirty="0" err="1"/>
                        <a:t>target</a:t>
                      </a:r>
                      <a:r>
                        <a:rPr lang="de-CH" sz="1400" baseline="0" dirty="0"/>
                        <a:t>)</a:t>
                      </a:r>
                      <a:endParaRPr lang="de-CH" sz="1400" b="1" baseline="0" dirty="0"/>
                    </a:p>
                    <a:p>
                      <a:pPr algn="ctr"/>
                      <a:r>
                        <a:rPr lang="de-CH" sz="1400" baseline="0" dirty="0"/>
                        <a:t>(</a:t>
                      </a:r>
                      <a:r>
                        <a:rPr lang="de-CH" sz="1400" baseline="0" dirty="0" err="1"/>
                        <a:t>unit</a:t>
                      </a:r>
                      <a:r>
                        <a:rPr lang="de-CH" sz="1400" baseline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+ 769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1656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de-CH" sz="1600" baseline="0" dirty="0"/>
                        <a:t> (</a:t>
                      </a:r>
                      <a:r>
                        <a:rPr lang="de-CH" sz="1600" baseline="0" dirty="0" err="1"/>
                        <a:t>unit</a:t>
                      </a:r>
                      <a:r>
                        <a:rPr lang="de-CH" sz="1600" baseline="0" dirty="0"/>
                        <a:t>)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26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&lt;2</a:t>
                      </a:r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624115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2929" y="1734746"/>
            <a:ext cx="1728543" cy="6645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752" y="2492896"/>
            <a:ext cx="1498808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200" b="1" i="1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 mm </a:t>
            </a:r>
            <a:r>
              <a:rPr kumimoji="0" lang="de-CH" sz="1200" b="1" i="1" u="none" strike="noStrike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low</a:t>
            </a:r>
            <a:r>
              <a:rPr kumimoji="0" lang="de-CH" sz="1200" b="1" i="1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C </a:t>
            </a:r>
            <a:r>
              <a:rPr kumimoji="0" lang="de-CH" sz="1200" b="1" i="1" u="none" strike="noStrike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steel</a:t>
            </a:r>
            <a:r>
              <a:rPr kumimoji="0" lang="de-CH" sz="1200" b="1" i="1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de-CH" sz="1200" b="1" i="1" u="none" strike="noStrike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shims</a:t>
            </a:r>
            <a:endParaRPr kumimoji="0" lang="fr-FR" sz="1200" b="1" i="1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98599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61679C1-D76A-1509-79AE-05EE24104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592" y="410709"/>
            <a:ext cx="4671408" cy="32078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7553"/>
            <a:ext cx="8234250" cy="29471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Triplet assembly, alignment and  Field Integral tuning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DE42A-C4DF-CCF1-5319-396D8553B391}"/>
              </a:ext>
            </a:extLst>
          </p:cNvPr>
          <p:cNvSpPr txBox="1"/>
          <p:nvPr/>
        </p:nvSpPr>
        <p:spPr>
          <a:xfrm>
            <a:off x="43757" y="6118564"/>
            <a:ext cx="8832706" cy="652890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</a:rPr>
              <a:t>Average measurement rate today : 3 Triplets every 2 weeks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</a:rPr>
              <a:t>Series measurements in Schedule : Last triplet delivered End of October 2024</a:t>
            </a:r>
            <a:endParaRPr lang="en-US" sz="1800" b="1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B214A-66B7-B808-D5EF-60B1BC0DF837}"/>
              </a:ext>
            </a:extLst>
          </p:cNvPr>
          <p:cNvSpPr txBox="1"/>
          <p:nvPr/>
        </p:nvSpPr>
        <p:spPr>
          <a:xfrm>
            <a:off x="59041" y="698523"/>
            <a:ext cx="4536505" cy="486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7030A0"/>
                </a:solidFill>
                <a:latin typeface="Calibri"/>
              </a:rPr>
              <a:t>Assembly, Alignment according individual meas.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7030A0"/>
                </a:solidFill>
                <a:latin typeface="Calibri"/>
              </a:rPr>
              <a:t>Final tuning on the whole assembly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30321" y="1245732"/>
            <a:ext cx="2420324" cy="1661642"/>
            <a:chOff x="451549" y="3074975"/>
            <a:chExt cx="3253278" cy="22823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549" y="3074975"/>
              <a:ext cx="3253278" cy="2282378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>
              <a:off x="1763688" y="4181026"/>
              <a:ext cx="685615" cy="179918"/>
            </a:xfrm>
            <a:prstGeom prst="rightArrow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31640" y="5077371"/>
              <a:ext cx="213200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600" b="1" i="0" u="none" strike="noStrike" cap="none" spc="0" normalizeH="0" baseline="0" dirty="0">
                  <a:ln>
                    <a:noFill/>
                  </a:ln>
                  <a:solidFill>
                    <a:srgbClr val="FF9933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BS</a:t>
              </a:r>
              <a:endParaRPr kumimoji="0" lang="fr-FR" sz="1600" b="1" i="0" u="none" strike="noStrike" cap="none" spc="0" normalizeH="0" baseline="0" dirty="0">
                <a:ln>
                  <a:noFill/>
                </a:ln>
                <a:solidFill>
                  <a:srgbClr val="FF9933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12232" y="5084832"/>
              <a:ext cx="237244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600" b="1" i="0" u="none" strike="noStrike" cap="none" spc="0" normalizeH="0" baseline="0" dirty="0">
                  <a:ln>
                    <a:noFill/>
                  </a:ln>
                  <a:solidFill>
                    <a:srgbClr val="FF9933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VB</a:t>
              </a:r>
              <a:endParaRPr kumimoji="0" lang="fr-FR" sz="1600" b="1" i="0" u="none" strike="noStrike" cap="none" spc="0" normalizeH="0" baseline="0" dirty="0">
                <a:ln>
                  <a:noFill/>
                </a:ln>
                <a:solidFill>
                  <a:srgbClr val="FF9933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14" y="1440591"/>
            <a:ext cx="1694431" cy="12708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9201" y="2420888"/>
            <a:ext cx="183790" cy="187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1" i="0" u="none" strike="noStrike" cap="none" spc="0" normalizeH="0" baseline="0" dirty="0">
                <a:ln>
                  <a:noFill/>
                </a:ln>
                <a:solidFill>
                  <a:srgbClr val="FF9933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VB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FF9933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0829" y="2949681"/>
            <a:ext cx="1480836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Calibri"/>
              </a:rPr>
              <a:t>VB(X)</a:t>
            </a:r>
            <a:r>
              <a:rPr kumimoji="0" lang="en-US" sz="14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Calibri"/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 Mag axis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Calibri"/>
              </a:rPr>
              <a:t>Measurement (x2)</a:t>
            </a:r>
          </a:p>
        </p:txBody>
      </p:sp>
      <p:sp>
        <p:nvSpPr>
          <p:cNvPr id="9" name="Rectangle 8"/>
          <p:cNvSpPr/>
          <p:nvPr/>
        </p:nvSpPr>
        <p:spPr>
          <a:xfrm>
            <a:off x="1785288" y="2844892"/>
            <a:ext cx="27867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</a:rPr>
              <a:t>Assembly of the triplet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0" y="4995927"/>
            <a:ext cx="25740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</a:rPr>
              <a:t>Triplet alignment </a:t>
            </a:r>
            <a:r>
              <a:rPr lang="en-US" sz="1400" dirty="0"/>
              <a:t>vs. the nominal axes (survey group)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+ </a:t>
            </a:r>
            <a:r>
              <a:rPr lang="en-US" sz="1400" b="1" dirty="0">
                <a:solidFill>
                  <a:srgbClr val="FF0000"/>
                </a:solidFill>
              </a:rPr>
              <a:t>final tuning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91225" y="5350932"/>
            <a:ext cx="7152775" cy="677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sz="1400" dirty="0"/>
              <a:t>VBs </a:t>
            </a:r>
            <a:r>
              <a:rPr lang="de-CH" sz="1400" dirty="0" err="1"/>
              <a:t>quad</a:t>
            </a:r>
            <a:r>
              <a:rPr lang="de-CH" sz="1400" dirty="0"/>
              <a:t> </a:t>
            </a:r>
            <a:r>
              <a:rPr lang="de-CH" sz="1400" dirty="0" err="1"/>
              <a:t>strength</a:t>
            </a:r>
            <a:r>
              <a:rPr lang="de-CH" sz="1400" dirty="0"/>
              <a:t> </a:t>
            </a:r>
            <a:r>
              <a:rPr lang="de-CH" sz="1400" dirty="0" err="1"/>
              <a:t>stronger</a:t>
            </a:r>
            <a:r>
              <a:rPr lang="de-CH" sz="1400" dirty="0"/>
              <a:t> </a:t>
            </a:r>
            <a:r>
              <a:rPr lang="de-CH" sz="1400" dirty="0" err="1"/>
              <a:t>than</a:t>
            </a:r>
            <a:r>
              <a:rPr lang="de-CH" sz="1400" dirty="0"/>
              <a:t> </a:t>
            </a:r>
            <a:r>
              <a:rPr lang="de-CH" sz="1400" dirty="0" err="1"/>
              <a:t>computed</a:t>
            </a:r>
            <a:r>
              <a:rPr lang="de-CH" sz="1400" dirty="0"/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sz="1400" b="1" dirty="0" err="1">
                <a:solidFill>
                  <a:srgbClr val="7030A0"/>
                </a:solidFill>
              </a:rPr>
              <a:t>up</a:t>
            </a:r>
            <a:r>
              <a:rPr lang="de-CH" sz="1400" b="1" dirty="0">
                <a:solidFill>
                  <a:srgbClr val="7030A0"/>
                </a:solidFill>
              </a:rPr>
              <a:t> </a:t>
            </a:r>
            <a:r>
              <a:rPr lang="de-CH" sz="1400" b="1" dirty="0" err="1">
                <a:solidFill>
                  <a:srgbClr val="7030A0"/>
                </a:solidFill>
              </a:rPr>
              <a:t>to</a:t>
            </a:r>
            <a:r>
              <a:rPr lang="de-CH" sz="1400" b="1" dirty="0">
                <a:solidFill>
                  <a:srgbClr val="7030A0"/>
                </a:solidFill>
              </a:rPr>
              <a:t> 60 </a:t>
            </a:r>
            <a:r>
              <a:rPr lang="de-CH" sz="1400" b="1" dirty="0" err="1">
                <a:solidFill>
                  <a:srgbClr val="7030A0"/>
                </a:solidFill>
              </a:rPr>
              <a:t>units</a:t>
            </a:r>
            <a:r>
              <a:rPr lang="de-CH" sz="1400" b="1" dirty="0">
                <a:solidFill>
                  <a:srgbClr val="7030A0"/>
                </a:solidFill>
              </a:rPr>
              <a:t>  (</a:t>
            </a:r>
            <a:r>
              <a:rPr lang="de-CH" sz="1400" b="1" dirty="0" err="1">
                <a:solidFill>
                  <a:srgbClr val="7030A0"/>
                </a:solidFill>
              </a:rPr>
              <a:t>coupling</a:t>
            </a:r>
            <a:r>
              <a:rPr lang="de-CH" sz="1400" b="1" dirty="0">
                <a:solidFill>
                  <a:srgbClr val="7030A0"/>
                </a:solidFill>
              </a:rPr>
              <a:t> </a:t>
            </a:r>
            <a:r>
              <a:rPr lang="de-CH" sz="1400" b="1" dirty="0" err="1">
                <a:solidFill>
                  <a:srgbClr val="7030A0"/>
                </a:solidFill>
              </a:rPr>
              <a:t>effect</a:t>
            </a:r>
            <a:r>
              <a:rPr lang="de-CH" sz="1400" b="1" dirty="0">
                <a:solidFill>
                  <a:srgbClr val="7030A0"/>
                </a:solidFill>
              </a:rPr>
              <a:t> </a:t>
            </a:r>
            <a:r>
              <a:rPr lang="de-CH" sz="1400" b="1" dirty="0" err="1">
                <a:solidFill>
                  <a:srgbClr val="7030A0"/>
                </a:solidFill>
              </a:rPr>
              <a:t>under-estimated</a:t>
            </a:r>
            <a:r>
              <a:rPr lang="de-CH" sz="1400" b="1" dirty="0">
                <a:solidFill>
                  <a:srgbClr val="7030A0"/>
                </a:solidFill>
              </a:rPr>
              <a:t>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b="1" dirty="0" err="1">
                <a:solidFill>
                  <a:srgbClr val="7030A0"/>
                </a:solidFill>
              </a:rPr>
              <a:t>Reduction</a:t>
            </a:r>
            <a:r>
              <a:rPr lang="de-CH" b="1" dirty="0">
                <a:solidFill>
                  <a:srgbClr val="7030A0"/>
                </a:solidFill>
              </a:rPr>
              <a:t> </a:t>
            </a:r>
            <a:r>
              <a:rPr lang="de-CH" b="1" dirty="0" err="1">
                <a:solidFill>
                  <a:srgbClr val="7030A0"/>
                </a:solidFill>
              </a:rPr>
              <a:t>of</a:t>
            </a:r>
            <a:r>
              <a:rPr lang="de-CH" b="1" dirty="0">
                <a:solidFill>
                  <a:srgbClr val="7030A0"/>
                </a:solidFill>
              </a:rPr>
              <a:t> </a:t>
            </a:r>
            <a:r>
              <a:rPr lang="de-CH" b="1" dirty="0" err="1">
                <a:solidFill>
                  <a:srgbClr val="7030A0"/>
                </a:solidFill>
              </a:rPr>
              <a:t>the</a:t>
            </a:r>
            <a:r>
              <a:rPr lang="de-CH" b="1" dirty="0">
                <a:solidFill>
                  <a:srgbClr val="7030A0"/>
                </a:solidFill>
              </a:rPr>
              <a:t> </a:t>
            </a:r>
            <a:r>
              <a:rPr lang="de-CH" b="1" dirty="0" err="1">
                <a:solidFill>
                  <a:srgbClr val="7030A0"/>
                </a:solidFill>
              </a:rPr>
              <a:t>triplet</a:t>
            </a:r>
            <a:r>
              <a:rPr lang="de-CH" b="1" dirty="0">
                <a:solidFill>
                  <a:srgbClr val="7030A0"/>
                </a:solidFill>
              </a:rPr>
              <a:t> </a:t>
            </a:r>
            <a:r>
              <a:rPr lang="de-CH" b="1" dirty="0" err="1">
                <a:solidFill>
                  <a:srgbClr val="7030A0"/>
                </a:solidFill>
              </a:rPr>
              <a:t>strength</a:t>
            </a:r>
            <a:r>
              <a:rPr lang="de-CH" b="1" dirty="0">
                <a:solidFill>
                  <a:srgbClr val="7030A0"/>
                </a:solidFill>
              </a:rPr>
              <a:t> </a:t>
            </a:r>
            <a:r>
              <a:rPr lang="de-CH" b="1" dirty="0" err="1">
                <a:solidFill>
                  <a:srgbClr val="7030A0"/>
                </a:solidFill>
              </a:rPr>
              <a:t>with</a:t>
            </a:r>
            <a:r>
              <a:rPr lang="de-CH" b="1" dirty="0">
                <a:solidFill>
                  <a:srgbClr val="7030A0"/>
                </a:solidFill>
              </a:rPr>
              <a:t> </a:t>
            </a:r>
            <a:r>
              <a:rPr lang="de-CH" b="1" dirty="0" err="1">
                <a:solidFill>
                  <a:srgbClr val="7030A0"/>
                </a:solidFill>
              </a:rPr>
              <a:t>the</a:t>
            </a:r>
            <a:r>
              <a:rPr lang="de-CH" b="1" dirty="0">
                <a:solidFill>
                  <a:srgbClr val="7030A0"/>
                </a:solidFill>
              </a:rPr>
              <a:t> VBs </a:t>
            </a:r>
            <a:r>
              <a:rPr lang="de-CH" b="1" dirty="0" err="1">
                <a:solidFill>
                  <a:srgbClr val="7030A0"/>
                </a:solidFill>
              </a:rPr>
              <a:t>moderator</a:t>
            </a:r>
            <a:r>
              <a:rPr lang="de-CH" b="1" dirty="0">
                <a:solidFill>
                  <a:srgbClr val="7030A0"/>
                </a:solidFill>
              </a:rPr>
              <a:t> </a:t>
            </a:r>
            <a:r>
              <a:rPr lang="de-CH" b="1" dirty="0" err="1">
                <a:solidFill>
                  <a:srgbClr val="7030A0"/>
                </a:solidFill>
              </a:rPr>
              <a:t>plates</a:t>
            </a:r>
            <a:endParaRPr kumimoji="0" lang="de-CH" b="1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sym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833804" y="3367755"/>
            <a:ext cx="6769837" cy="1931086"/>
            <a:chOff x="2074593" y="3485650"/>
            <a:chExt cx="6860572" cy="19378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93182" y="3958608"/>
              <a:ext cx="1758485" cy="138840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39374" y="3962973"/>
              <a:ext cx="1708599" cy="11570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58316" y="3927748"/>
              <a:ext cx="1805944" cy="1495761"/>
            </a:xfrm>
            <a:prstGeom prst="rect">
              <a:avLst/>
            </a:prstGeom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3131840" y="4747865"/>
              <a:ext cx="4914138" cy="0"/>
            </a:xfrm>
            <a:prstGeom prst="line">
              <a:avLst/>
            </a:prstGeom>
            <a:noFill/>
            <a:ln w="254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7" name="TextBox 26"/>
            <p:cNvSpPr txBox="1"/>
            <p:nvPr/>
          </p:nvSpPr>
          <p:spPr>
            <a:xfrm>
              <a:off x="8114713" y="4611905"/>
              <a:ext cx="790281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Wire</a:t>
              </a:r>
              <a:r>
                <a:rPr kumimoji="0" lang="de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 pos.1</a:t>
              </a:r>
              <a:endPara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131840" y="4439139"/>
              <a:ext cx="4914138" cy="0"/>
            </a:xfrm>
            <a:prstGeom prst="line">
              <a:avLst/>
            </a:prstGeom>
            <a:noFill/>
            <a:ln w="254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0" name="TextBox 29"/>
            <p:cNvSpPr txBox="1"/>
            <p:nvPr/>
          </p:nvSpPr>
          <p:spPr>
            <a:xfrm>
              <a:off x="8144884" y="4244078"/>
              <a:ext cx="790281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Wire</a:t>
              </a:r>
              <a:r>
                <a:rPr kumimoji="0" lang="de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 pos.2</a:t>
              </a:r>
              <a:endPara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3131840" y="3906333"/>
              <a:ext cx="4914138" cy="0"/>
            </a:xfrm>
            <a:prstGeom prst="line">
              <a:avLst/>
            </a:prstGeom>
            <a:noFill/>
            <a:ln w="254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2" name="TextBox 31"/>
            <p:cNvSpPr txBox="1"/>
            <p:nvPr/>
          </p:nvSpPr>
          <p:spPr>
            <a:xfrm>
              <a:off x="8114713" y="3797310"/>
              <a:ext cx="790281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Wire</a:t>
              </a:r>
              <a:r>
                <a:rPr kumimoji="0" lang="de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 pos.3</a:t>
              </a:r>
              <a:endPara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23933" y="4917010"/>
              <a:ext cx="72008" cy="107722"/>
            </a:xfrm>
            <a:prstGeom prst="ellipse">
              <a:avLst/>
            </a:prstGeom>
            <a:solidFill>
              <a:srgbClr val="3366FF"/>
            </a:solidFill>
            <a:ln w="25400" cap="flat">
              <a:solidFill>
                <a:srgbClr val="3366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319972" y="4439139"/>
              <a:ext cx="72008" cy="107722"/>
            </a:xfrm>
            <a:prstGeom prst="ellipse">
              <a:avLst/>
            </a:prstGeom>
            <a:solidFill>
              <a:srgbClr val="3366FF"/>
            </a:solidFill>
            <a:ln w="25400" cap="flat">
              <a:solidFill>
                <a:srgbClr val="3366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837827" y="4651743"/>
              <a:ext cx="72008" cy="107722"/>
            </a:xfrm>
            <a:prstGeom prst="ellipse">
              <a:avLst/>
            </a:prstGeom>
            <a:solidFill>
              <a:srgbClr val="3366FF"/>
            </a:solidFill>
            <a:ln w="25400" cap="flat">
              <a:solidFill>
                <a:srgbClr val="3366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732240" y="4439139"/>
              <a:ext cx="72008" cy="107722"/>
            </a:xfrm>
            <a:prstGeom prst="ellipse">
              <a:avLst/>
            </a:prstGeom>
            <a:solidFill>
              <a:srgbClr val="3366FF"/>
            </a:solidFill>
            <a:ln w="25400" cap="flat">
              <a:solidFill>
                <a:srgbClr val="3366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7317919" y="4694004"/>
              <a:ext cx="72008" cy="107722"/>
            </a:xfrm>
            <a:prstGeom prst="ellipse">
              <a:avLst/>
            </a:prstGeom>
            <a:solidFill>
              <a:srgbClr val="3366FF"/>
            </a:solidFill>
            <a:ln w="25400" cap="flat">
              <a:solidFill>
                <a:srgbClr val="3366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740352" y="4904002"/>
              <a:ext cx="72008" cy="107722"/>
            </a:xfrm>
            <a:prstGeom prst="ellipse">
              <a:avLst/>
            </a:prstGeom>
            <a:solidFill>
              <a:srgbClr val="3366FF"/>
            </a:solidFill>
            <a:ln w="25400" cap="flat">
              <a:solidFill>
                <a:srgbClr val="3366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4913626" y="4385278"/>
              <a:ext cx="72008" cy="107722"/>
            </a:xfrm>
            <a:prstGeom prst="ellipse">
              <a:avLst/>
            </a:prstGeom>
            <a:solidFill>
              <a:srgbClr val="3366FF"/>
            </a:solidFill>
            <a:ln w="25400" cap="flat">
              <a:solidFill>
                <a:srgbClr val="3366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486876" y="4405661"/>
              <a:ext cx="72008" cy="107722"/>
            </a:xfrm>
            <a:prstGeom prst="ellipse">
              <a:avLst/>
            </a:prstGeom>
            <a:solidFill>
              <a:srgbClr val="3366FF"/>
            </a:solidFill>
            <a:ln w="25400" cap="flat">
              <a:solidFill>
                <a:srgbClr val="3366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030937" y="4393284"/>
              <a:ext cx="72008" cy="107722"/>
            </a:xfrm>
            <a:prstGeom prst="ellipse">
              <a:avLst/>
            </a:prstGeom>
            <a:solidFill>
              <a:srgbClr val="3366FF"/>
            </a:solidFill>
            <a:ln w="25400" cap="flat">
              <a:solidFill>
                <a:srgbClr val="3366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2644601" y="3748610"/>
              <a:ext cx="694481" cy="1149824"/>
            </a:xfrm>
            <a:prstGeom prst="straightConnector1">
              <a:avLst/>
            </a:prstGeom>
            <a:noFill/>
            <a:ln w="25400" cap="flat">
              <a:solidFill>
                <a:srgbClr val="3366FF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7" name="TextBox 46"/>
            <p:cNvSpPr txBox="1"/>
            <p:nvPr/>
          </p:nvSpPr>
          <p:spPr>
            <a:xfrm>
              <a:off x="2074593" y="3485650"/>
              <a:ext cx="1812997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CH" dirty="0">
                  <a:solidFill>
                    <a:srgbClr val="3366FF"/>
                  </a:solidFill>
                </a:rPr>
                <a:t>Mag. </a:t>
              </a:r>
              <a:r>
                <a:rPr lang="de-CH" dirty="0" err="1">
                  <a:solidFill>
                    <a:srgbClr val="3366FF"/>
                  </a:solidFill>
                </a:rPr>
                <a:t>axis</a:t>
              </a:r>
              <a:r>
                <a:rPr lang="de-CH" dirty="0">
                  <a:solidFill>
                    <a:srgbClr val="3366FF"/>
                  </a:solidFill>
                </a:rPr>
                <a:t> </a:t>
              </a:r>
              <a:r>
                <a:rPr lang="de-CH" dirty="0" err="1">
                  <a:solidFill>
                    <a:srgbClr val="3366FF"/>
                  </a:solidFill>
                </a:rPr>
                <a:t>c</a:t>
              </a:r>
              <a:r>
                <a:rPr kumimoji="0" lang="de-CH" sz="1600" b="0" i="0" u="none" strike="noStrike" cap="none" spc="0" normalizeH="0" baseline="0" dirty="0" err="1">
                  <a:ln>
                    <a:noFill/>
                  </a:ln>
                  <a:solidFill>
                    <a:srgbClr val="3366FF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oordinates</a:t>
              </a:r>
              <a:endParaRPr kumimoji="0" lang="fr-FR" sz="1600" b="0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49" name="Straight Connector 48"/>
            <p:cNvCxnSpPr>
              <a:stCxn id="13" idx="0"/>
              <a:endCxn id="13" idx="0"/>
            </p:cNvCxnSpPr>
            <p:nvPr/>
          </p:nvCxnSpPr>
          <p:spPr>
            <a:xfrm>
              <a:off x="5493674" y="3962973"/>
              <a:ext cx="0" cy="0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348799" y="3906333"/>
              <a:ext cx="174081" cy="171974"/>
            </a:xfrm>
            <a:prstGeom prst="line">
              <a:avLst/>
            </a:prstGeom>
            <a:noFill/>
            <a:ln w="25400" cap="flat">
              <a:solidFill>
                <a:schemeClr val="accent3">
                  <a:lumMod val="40000"/>
                  <a:lumOff val="60000"/>
                </a:schemeClr>
              </a:solidFill>
              <a:prstDash val="sys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23173" y="3940883"/>
              <a:ext cx="143187" cy="135055"/>
            </a:xfrm>
            <a:prstGeom prst="line">
              <a:avLst/>
            </a:prstGeom>
            <a:noFill/>
            <a:ln w="25400" cap="flat">
              <a:solidFill>
                <a:schemeClr val="accent3">
                  <a:lumMod val="40000"/>
                  <a:lumOff val="60000"/>
                </a:schemeClr>
              </a:solidFill>
              <a:prstDash val="sys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00540" y="3474706"/>
            <a:ext cx="1499694" cy="14559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16604" y="1710622"/>
            <a:ext cx="165910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 </a:t>
            </a:r>
            <a:r>
              <a:rPr kumimoji="0" lang="de-CH" sz="1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~7</a:t>
            </a:r>
            <a:r>
              <a:rPr kumimoji="0" lang="de-CH" sz="16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de-CH" sz="1600" b="1" i="0" u="none" strike="noStrike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triplets</a:t>
            </a:r>
            <a:r>
              <a:rPr kumimoji="0" lang="de-CH" sz="16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/</a:t>
            </a:r>
            <a:r>
              <a:rPr kumimoji="0" lang="de-CH" sz="1600" b="1" i="0" u="none" strike="noStrike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month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5148E12-14FA-2702-F75D-7EFBFBD326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5554" y="1658108"/>
            <a:ext cx="969789" cy="152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197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chine with many different colored boxes&#10;&#10;Description automatically generated">
            <a:extLst>
              <a:ext uri="{FF2B5EF4-FFF2-40B4-BE49-F238E27FC236}">
                <a16:creationId xmlns:a16="http://schemas.microsoft.com/office/drawing/2014/main" id="{D0C565E4-A06A-67FD-2DF7-3713C00BB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9" y="805670"/>
            <a:ext cx="4349631" cy="24466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D16A0-14C7-7D67-F04E-D178367A5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32656"/>
            <a:ext cx="6696744" cy="414883"/>
          </a:xfrm>
        </p:spPr>
        <p:txBody>
          <a:bodyPr/>
          <a:lstStyle/>
          <a:p>
            <a:r>
              <a:rPr lang="en-US" sz="2400" dirty="0">
                <a:solidFill>
                  <a:srgbClr val="3333FF"/>
                </a:solidFill>
              </a:rPr>
              <a:t>Triplets field strength  before and after tuning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660085-EC0D-4620-62E9-1E29381C8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654" y="812935"/>
            <a:ext cx="3963155" cy="2993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63335F-1EE0-284D-7AD6-BD873139932E}"/>
              </a:ext>
            </a:extLst>
          </p:cNvPr>
          <p:cNvSpPr txBox="1"/>
          <p:nvPr/>
        </p:nvSpPr>
        <p:spPr>
          <a:xfrm>
            <a:off x="8028384" y="2002136"/>
            <a:ext cx="28693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2000" dirty="0"/>
              <a:t>(1)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A37BC3-EB52-1EA8-5396-EFFCEC5A22E4}"/>
              </a:ext>
            </a:extLst>
          </p:cNvPr>
          <p:cNvSpPr txBox="1"/>
          <p:nvPr/>
        </p:nvSpPr>
        <p:spPr>
          <a:xfrm>
            <a:off x="7234557" y="2780928"/>
            <a:ext cx="28693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2000" dirty="0"/>
              <a:t>(2)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EFFF5-2A4B-5CE8-1954-C9F8A26D098D}"/>
              </a:ext>
            </a:extLst>
          </p:cNvPr>
          <p:cNvSpPr txBox="1"/>
          <p:nvPr/>
        </p:nvSpPr>
        <p:spPr>
          <a:xfrm>
            <a:off x="222369" y="4173561"/>
            <a:ext cx="894200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457200" indent="-457200" algn="l">
              <a:buAutoNum type="arabicParenBoth"/>
            </a:pPr>
            <a:r>
              <a:rPr lang="de-CH" sz="2000" dirty="0"/>
              <a:t>: </a:t>
            </a:r>
            <a:r>
              <a:rPr lang="de-CH" sz="2000" b="1" dirty="0"/>
              <a:t>Single </a:t>
            </a:r>
            <a:r>
              <a:rPr lang="de-CH" sz="2000" b="1" dirty="0" err="1"/>
              <a:t>magnet</a:t>
            </a:r>
            <a:r>
              <a:rPr lang="de-CH" sz="2000" b="1" dirty="0"/>
              <a:t> </a:t>
            </a:r>
            <a:r>
              <a:rPr lang="de-CH" sz="2000" dirty="0" err="1"/>
              <a:t>measurements</a:t>
            </a:r>
            <a:r>
              <a:rPr lang="de-CH" sz="2000" dirty="0"/>
              <a:t> and </a:t>
            </a:r>
            <a:r>
              <a:rPr lang="de-CH" sz="2000" dirty="0" err="1"/>
              <a:t>assembly</a:t>
            </a:r>
            <a:r>
              <a:rPr lang="de-CH" sz="2000" dirty="0"/>
              <a:t> on </a:t>
            </a:r>
            <a:r>
              <a:rPr lang="de-CH" sz="2000" dirty="0" err="1"/>
              <a:t>the</a:t>
            </a:r>
            <a:r>
              <a:rPr lang="de-CH" sz="2000" dirty="0"/>
              <a:t> </a:t>
            </a:r>
            <a:r>
              <a:rPr lang="de-CH" sz="2000" dirty="0" err="1"/>
              <a:t>girder</a:t>
            </a:r>
            <a:endParaRPr lang="de-CH" sz="2000" dirty="0"/>
          </a:p>
          <a:p>
            <a:pPr marL="457200" indent="-457200" algn="l">
              <a:buAutoNum type="arabicParenBoth"/>
            </a:pPr>
            <a:r>
              <a:rPr lang="de-CH" sz="2000" dirty="0"/>
              <a:t>: After </a:t>
            </a:r>
            <a:r>
              <a:rPr lang="de-CH" sz="2000" dirty="0" err="1"/>
              <a:t>fine</a:t>
            </a:r>
            <a:r>
              <a:rPr lang="de-CH" sz="2000" dirty="0"/>
              <a:t> </a:t>
            </a:r>
            <a:r>
              <a:rPr lang="de-CH" sz="2000" dirty="0" err="1"/>
              <a:t>tuning</a:t>
            </a:r>
            <a:r>
              <a:rPr lang="de-CH" sz="2000" dirty="0"/>
              <a:t> </a:t>
            </a:r>
            <a:r>
              <a:rPr lang="de-CH" sz="2000" dirty="0" err="1"/>
              <a:t>with</a:t>
            </a:r>
            <a:r>
              <a:rPr lang="de-CH" sz="2000" dirty="0"/>
              <a:t> </a:t>
            </a:r>
            <a:r>
              <a:rPr lang="de-CH" sz="2000" dirty="0" err="1"/>
              <a:t>moving</a:t>
            </a:r>
            <a:r>
              <a:rPr lang="de-CH" sz="2000" dirty="0"/>
              <a:t> </a:t>
            </a:r>
            <a:r>
              <a:rPr lang="de-CH" sz="2000" dirty="0" err="1"/>
              <a:t>wire</a:t>
            </a:r>
            <a:r>
              <a:rPr lang="de-CH" sz="2000" dirty="0"/>
              <a:t> </a:t>
            </a:r>
            <a:r>
              <a:rPr lang="de-CH" sz="2000" dirty="0" err="1"/>
              <a:t>measurements</a:t>
            </a:r>
            <a:r>
              <a:rPr lang="de-CH" sz="2000" dirty="0"/>
              <a:t> on </a:t>
            </a:r>
            <a:r>
              <a:rPr lang="de-CH" sz="2000" dirty="0" err="1"/>
              <a:t>the</a:t>
            </a:r>
            <a:r>
              <a:rPr lang="de-CH" sz="2000" dirty="0"/>
              <a:t> </a:t>
            </a:r>
            <a:r>
              <a:rPr lang="de-CH" sz="2000" dirty="0" err="1"/>
              <a:t>fiducialised</a:t>
            </a:r>
            <a:r>
              <a:rPr lang="de-CH" sz="2000" dirty="0"/>
              <a:t> </a:t>
            </a:r>
            <a:r>
              <a:rPr lang="de-CH" sz="2000" b="1" dirty="0" err="1"/>
              <a:t>triplets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FB9F19-01C9-CF02-334C-C70E20C548ED}"/>
                  </a:ext>
                </a:extLst>
              </p:cNvPr>
              <p:cNvSpPr txBox="1"/>
              <p:nvPr/>
            </p:nvSpPr>
            <p:spPr>
              <a:xfrm>
                <a:off x="608908" y="5373216"/>
                <a:ext cx="7410427" cy="355354"/>
              </a:xfrm>
              <a:prstGeom prst="rect">
                <a:avLst/>
              </a:prstGeom>
              <a:solidFill>
                <a:srgbClr val="C0E0AA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CH" sz="2000" dirty="0"/>
                  <a:t>Without </a:t>
                </a:r>
                <a:r>
                  <a:rPr lang="de-CH" sz="2000" dirty="0" err="1"/>
                  <a:t>triplet</a:t>
                </a:r>
                <a:r>
                  <a:rPr lang="de-CH" sz="2000" dirty="0"/>
                  <a:t> </a:t>
                </a:r>
                <a:r>
                  <a:rPr lang="de-CH" sz="2000" dirty="0" err="1"/>
                  <a:t>measurements</a:t>
                </a:r>
                <a:r>
                  <a:rPr lang="de-CH" sz="2000" dirty="0"/>
                  <a:t> : </a:t>
                </a:r>
                <a:r>
                  <a:rPr lang="de-CH" sz="2000" dirty="0" err="1"/>
                  <a:t>error</a:t>
                </a:r>
                <a:r>
                  <a:rPr lang="de-CH" sz="2000" dirty="0"/>
                  <a:t> </a:t>
                </a:r>
                <a:r>
                  <a:rPr lang="de-CH" sz="2000" dirty="0" err="1"/>
                  <a:t>of</a:t>
                </a:r>
                <a:r>
                  <a:rPr lang="de-CH" sz="2000" dirty="0"/>
                  <a:t> </a:t>
                </a:r>
                <a:r>
                  <a:rPr lang="de-CH" sz="2000" dirty="0" err="1"/>
                  <a:t>about</a:t>
                </a:r>
                <a:r>
                  <a:rPr lang="de-CH" sz="2000" dirty="0"/>
                  <a:t> 0.5 % in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CH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de-CH" sz="2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CH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CH" sz="2000" i="1">
                            <a:latin typeface="Cambria Math" panose="02040503050406030204" pitchFamily="18" charset="0"/>
                          </a:rPr>
                          <m:t>𝑑𝑙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de-CH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de-CH" sz="2000" i="1">
                                <a:latin typeface="Cambria Math" panose="02040503050406030204" pitchFamily="18" charset="0"/>
                              </a:rPr>
                              <m:t>𝑑𝑙</m:t>
                            </m:r>
                          </m:e>
                        </m:nary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FB9F19-01C9-CF02-334C-C70E20C5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08" y="5373216"/>
                <a:ext cx="7410427" cy="355354"/>
              </a:xfrm>
              <a:prstGeom prst="rect">
                <a:avLst/>
              </a:prstGeom>
              <a:blipFill>
                <a:blip r:embed="rId5"/>
                <a:stretch>
                  <a:fillRect l="-2138" t="-186441" r="-5839" b="-26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7356E60-6D1B-685A-BBC0-7AEB42B45AEB}"/>
              </a:ext>
            </a:extLst>
          </p:cNvPr>
          <p:cNvSpPr txBox="1"/>
          <p:nvPr/>
        </p:nvSpPr>
        <p:spPr>
          <a:xfrm>
            <a:off x="82502" y="6156012"/>
            <a:ext cx="897899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2400" b="1" i="1" dirty="0" err="1">
                <a:solidFill>
                  <a:srgbClr val="FF0000"/>
                </a:solidFill>
              </a:rPr>
              <a:t>Measurements</a:t>
            </a:r>
            <a:r>
              <a:rPr lang="de-CH" sz="2400" b="1" i="1" dirty="0">
                <a:solidFill>
                  <a:srgbClr val="FF0000"/>
                </a:solidFill>
              </a:rPr>
              <a:t>  on  </a:t>
            </a:r>
            <a:r>
              <a:rPr lang="de-CH" sz="2400" b="1" i="1" dirty="0" err="1">
                <a:solidFill>
                  <a:srgbClr val="FF0000"/>
                </a:solidFill>
              </a:rPr>
              <a:t>assembled</a:t>
            </a:r>
            <a:r>
              <a:rPr lang="de-CH" sz="2400" b="1" i="1" dirty="0">
                <a:solidFill>
                  <a:srgbClr val="FF0000"/>
                </a:solidFill>
              </a:rPr>
              <a:t> and </a:t>
            </a:r>
            <a:r>
              <a:rPr lang="de-CH" sz="2400" b="1" i="1" dirty="0" err="1">
                <a:solidFill>
                  <a:srgbClr val="FF0000"/>
                </a:solidFill>
              </a:rPr>
              <a:t>aligned</a:t>
            </a:r>
            <a:r>
              <a:rPr lang="de-CH" sz="2400" b="1" i="1" dirty="0">
                <a:solidFill>
                  <a:srgbClr val="FF0000"/>
                </a:solidFill>
              </a:rPr>
              <a:t> </a:t>
            </a:r>
            <a:r>
              <a:rPr lang="de-CH" sz="2400" b="1" i="1" dirty="0" err="1">
                <a:solidFill>
                  <a:srgbClr val="FF0000"/>
                </a:solidFill>
              </a:rPr>
              <a:t>triplet</a:t>
            </a:r>
            <a:r>
              <a:rPr lang="de-CH" sz="2400" b="1" i="1" dirty="0">
                <a:solidFill>
                  <a:srgbClr val="FF0000"/>
                </a:solidFill>
              </a:rPr>
              <a:t> </a:t>
            </a:r>
            <a:r>
              <a:rPr lang="de-CH" sz="2400" b="1" i="1" dirty="0" err="1">
                <a:solidFill>
                  <a:srgbClr val="FF0000"/>
                </a:solidFill>
              </a:rPr>
              <a:t>is</a:t>
            </a:r>
            <a:r>
              <a:rPr lang="de-CH" sz="2400" b="1" i="1" dirty="0">
                <a:solidFill>
                  <a:srgbClr val="FF0000"/>
                </a:solidFill>
              </a:rPr>
              <a:t> </a:t>
            </a:r>
            <a:r>
              <a:rPr lang="de-CH" sz="2400" b="1" i="1" dirty="0" err="1">
                <a:solidFill>
                  <a:srgbClr val="FF0000"/>
                </a:solidFill>
              </a:rPr>
              <a:t>mandatory</a:t>
            </a:r>
            <a:r>
              <a:rPr lang="de-CH" sz="2400" b="1" i="1" dirty="0">
                <a:solidFill>
                  <a:srgbClr val="FF0000"/>
                </a:solidFill>
              </a:rPr>
              <a:t> ! 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46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764704"/>
            <a:ext cx="8856984" cy="58400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Measuring various types of triplets reveal that </a:t>
            </a:r>
            <a:r>
              <a:rPr lang="en-US" sz="1800" b="1" dirty="0">
                <a:solidFill>
                  <a:srgbClr val="7030A0"/>
                </a:solidFill>
              </a:rPr>
              <a:t>each triplet is unique</a:t>
            </a:r>
            <a:r>
              <a:rPr lang="en-US" sz="1800" dirty="0"/>
              <a:t>, making it imperative to follow each step of the process meticulously, especially the </a:t>
            </a:r>
            <a:r>
              <a:rPr lang="en-US" sz="1800" b="1" dirty="0">
                <a:solidFill>
                  <a:srgbClr val="7030A0"/>
                </a:solidFill>
              </a:rPr>
              <a:t>individual assessments of the Vertical Bends (VBs) </a:t>
            </a:r>
            <a:r>
              <a:rPr lang="en-US" sz="1800" dirty="0"/>
              <a:t>in terms of field quality and axis alignment.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/>
              <a:t>The primary bottleneck is due to the complexities involved with the </a:t>
            </a:r>
            <a:r>
              <a:rPr lang="en-US" sz="1800" dirty="0" err="1"/>
              <a:t>VBs.</a:t>
            </a:r>
            <a:r>
              <a:rPr lang="en-US" sz="1800" dirty="0"/>
              <a:t> The employment of </a:t>
            </a:r>
            <a:r>
              <a:rPr lang="en-US" sz="1800" u="sng" dirty="0"/>
              <a:t>Rotating Coils (RC) and Moving Wire techniques </a:t>
            </a:r>
            <a:r>
              <a:rPr lang="en-US" sz="1800" dirty="0"/>
              <a:t>is essential for achieving the target strength value and for determining the magnetic axis (initially RC as starting point and subsequently, moving wire).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quality of the positioning of the BN between the two VBs is crucial →survey group expertise for alignment</a:t>
            </a:r>
          </a:p>
          <a:p>
            <a:endParaRPr lang="en-US" sz="18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b="1" dirty="0">
                <a:solidFill>
                  <a:srgbClr val="7030A0"/>
                </a:solidFill>
              </a:rPr>
              <a:t>The computed magnetic coupling effect on the VBs strength was underestimated</a:t>
            </a:r>
            <a:r>
              <a:rPr lang="en-US" sz="1800" dirty="0"/>
              <a:t> : a fine tuning process reduction up to 50 units for integrated field strengths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</a:pPr>
            <a:endParaRPr lang="en-US" sz="18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/>
              <a:t>Achievable : </a:t>
            </a:r>
            <a:r>
              <a:rPr lang="en-US" sz="1800" b="1" dirty="0">
                <a:solidFill>
                  <a:srgbClr val="7030A0"/>
                </a:solidFill>
              </a:rPr>
              <a:t>uncertainty of 20 units </a:t>
            </a:r>
            <a:r>
              <a:rPr lang="en-US" sz="1800" dirty="0"/>
              <a:t>in the field strength and </a:t>
            </a:r>
            <a:r>
              <a:rPr lang="en-US" sz="1800" b="1" dirty="0">
                <a:solidFill>
                  <a:srgbClr val="00B050"/>
                </a:solidFill>
              </a:rPr>
              <a:t>3 triplets every two weeks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</a:pPr>
            <a:endParaRPr lang="en-US" sz="1800" b="1" dirty="0">
              <a:solidFill>
                <a:srgbClr val="FF9933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b="1" dirty="0">
                <a:solidFill>
                  <a:srgbClr val="00B050"/>
                </a:solidFill>
              </a:rPr>
              <a:t>Last Triplet  was measured in schedule:  End of October 2024</a:t>
            </a:r>
          </a:p>
        </p:txBody>
      </p:sp>
      <p:sp>
        <p:nvSpPr>
          <p:cNvPr id="4" name="Rectangle 3"/>
          <p:cNvSpPr/>
          <p:nvPr/>
        </p:nvSpPr>
        <p:spPr>
          <a:xfrm>
            <a:off x="2411760" y="0"/>
            <a:ext cx="532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333FF"/>
                </a:solidFill>
              </a:rPr>
              <a:t>Triplet: major difficulties</a:t>
            </a:r>
          </a:p>
        </p:txBody>
      </p:sp>
    </p:spTree>
    <p:extLst>
      <p:ext uri="{BB962C8B-B14F-4D97-AF65-F5344CB8AC3E}">
        <p14:creationId xmlns:p14="http://schemas.microsoft.com/office/powerpoint/2010/main" val="58933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river running through a city&#10;&#10;Description automatically generated">
            <a:extLst>
              <a:ext uri="{FF2B5EF4-FFF2-40B4-BE49-F238E27FC236}">
                <a16:creationId xmlns:a16="http://schemas.microsoft.com/office/drawing/2014/main" id="{ACC0DD85-14B6-0DDD-5CAF-A940C7E69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D0CF7C7E-183C-8ECD-54C8-66C2CF77D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632" y="1556792"/>
            <a:ext cx="6826176" cy="3160122"/>
          </a:xfrm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ym typeface="Georgia"/>
              </a:rPr>
              <a:t>Magnets for the Upgrade of the Swiss Light Source</a:t>
            </a:r>
            <a:br>
              <a:rPr lang="en-US" dirty="0">
                <a:sym typeface="Georgia"/>
              </a:rPr>
            </a:br>
            <a:br>
              <a:rPr lang="en-US" dirty="0">
                <a:sym typeface="Georgia"/>
              </a:rPr>
            </a:br>
            <a:endParaRPr lang="en-GB" sz="2000" dirty="0"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639956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E3DDEAC-22C9-BD33-989B-868EE90BBBF6}"/>
              </a:ext>
            </a:extLst>
          </p:cNvPr>
          <p:cNvSpPr txBox="1">
            <a:spLocks/>
          </p:cNvSpPr>
          <p:nvPr/>
        </p:nvSpPr>
        <p:spPr>
          <a:xfrm>
            <a:off x="539552" y="-59707"/>
            <a:ext cx="7360398" cy="89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6FBF"/>
                </a:solidFill>
                <a:uFillTx/>
                <a:latin typeface="Calibri"/>
                <a:ea typeface="Georgia"/>
                <a:cs typeface="Calibri"/>
                <a:sym typeface="Georgi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cs typeface="Calibri"/>
                <a:sym typeface="Georgia"/>
              </a:rPr>
              <a:t>Computed magnetic coupling of PM dipoles and quadrupoles  with 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cs typeface="Calibri"/>
                <a:sym typeface="Georgia"/>
              </a:rPr>
              <a:t>next neighbors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  <a:cs typeface="Calibri"/>
              <a:sym typeface="Georgi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894265-E1DD-7C6C-2CA6-A5DE8ED1F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98" y="792016"/>
            <a:ext cx="9144000" cy="1301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6E32A7-658D-FE55-EDBA-5B15A643C4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98"/>
          <a:stretch/>
        </p:blipFill>
        <p:spPr>
          <a:xfrm>
            <a:off x="7770614" y="3859064"/>
            <a:ext cx="1373386" cy="1936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1401CF-D8DE-7FC9-0E1E-B85C8AC243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87" r="1414" b="809"/>
          <a:stretch/>
        </p:blipFill>
        <p:spPr>
          <a:xfrm>
            <a:off x="6831562" y="2678600"/>
            <a:ext cx="1248647" cy="17722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0FD8A2-4BAD-B70E-593A-51264A22F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8804" y="2301283"/>
            <a:ext cx="1315440" cy="2630880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DBAC1F9C-C2E8-F7C0-ECE2-C5C2E8616BF8}"/>
              </a:ext>
            </a:extLst>
          </p:cNvPr>
          <p:cNvSpPr/>
          <p:nvPr/>
        </p:nvSpPr>
        <p:spPr>
          <a:xfrm>
            <a:off x="1158377" y="2265416"/>
            <a:ext cx="228389" cy="3034181"/>
          </a:xfrm>
          <a:prstGeom prst="leftBrace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4A340E-C569-B142-5424-967BC755CC30}"/>
              </a:ext>
            </a:extLst>
          </p:cNvPr>
          <p:cNvSpPr txBox="1"/>
          <p:nvPr/>
        </p:nvSpPr>
        <p:spPr>
          <a:xfrm>
            <a:off x="3493" y="2013770"/>
            <a:ext cx="1187623" cy="2985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Tuning values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</a:rPr>
              <a:t>for each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PM dipoles and Quads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</a:rPr>
              <a:t>Account for the crosstalk effect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Helvetica"/>
              </a:rPr>
              <a:t>BUT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BH</a:t>
            </a:r>
            <a:r>
              <a:rPr kumimoji="0" lang="en-US" sz="1400" b="0" i="0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curve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, simulations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≠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</a:rPr>
              <a:t>BH</a:t>
            </a:r>
            <a:r>
              <a:rPr kumimoji="0" lang="en-US" sz="1400" b="0" i="0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</a:rPr>
              <a:t>curve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</a:rPr>
              <a:t>, real magnets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Helvetica"/>
              <a:sym typeface="Calibri"/>
            </a:endParaRPr>
          </a:p>
        </p:txBody>
      </p:sp>
      <p:sp>
        <p:nvSpPr>
          <p:cNvPr id="14" name="Down Arrow 19">
            <a:extLst>
              <a:ext uri="{FF2B5EF4-FFF2-40B4-BE49-F238E27FC236}">
                <a16:creationId xmlns:a16="http://schemas.microsoft.com/office/drawing/2014/main" id="{B43AA5C7-2A1B-7C9E-E7BF-48EA97CFE0C6}"/>
              </a:ext>
            </a:extLst>
          </p:cNvPr>
          <p:cNvSpPr/>
          <p:nvPr/>
        </p:nvSpPr>
        <p:spPr>
          <a:xfrm>
            <a:off x="410216" y="5043346"/>
            <a:ext cx="239076" cy="273615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000000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954359-1F01-363F-C758-7240839CF49E}"/>
              </a:ext>
            </a:extLst>
          </p:cNvPr>
          <p:cNvSpPr txBox="1"/>
          <p:nvPr/>
        </p:nvSpPr>
        <p:spPr>
          <a:xfrm>
            <a:off x="-199190" y="5222592"/>
            <a:ext cx="1696963" cy="5463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Mag.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</a:rPr>
              <a:t>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oupling needs to be corrected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BEDC22-6B27-F9E6-D828-7DAC1CA973CF}"/>
              </a:ext>
            </a:extLst>
          </p:cNvPr>
          <p:cNvSpPr txBox="1"/>
          <p:nvPr/>
        </p:nvSpPr>
        <p:spPr>
          <a:xfrm>
            <a:off x="78711" y="5795070"/>
            <a:ext cx="3516040" cy="886773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Helvetica"/>
              </a:rPr>
              <a:t>Computed coupling effect :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Helvetica"/>
              </a:rPr>
              <a:t>Attenuation of Integrated Field Strength ranging between 2.5-3.9 %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Helvetic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2DF5AF-9748-74F0-C956-03108233C7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580" y="2193098"/>
            <a:ext cx="4160139" cy="32521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305947-9F55-08C8-7FF1-A52507B66599}"/>
              </a:ext>
            </a:extLst>
          </p:cNvPr>
          <p:cNvSpPr txBox="1"/>
          <p:nvPr/>
        </p:nvSpPr>
        <p:spPr>
          <a:xfrm>
            <a:off x="3834245" y="5430206"/>
            <a:ext cx="4160139" cy="1374254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Helvetica"/>
              </a:rPr>
              <a:t>Experimental program till December 2024:</a:t>
            </a:r>
          </a:p>
          <a:p>
            <a:pPr marL="285750" marR="0" lvl="0" indent="-28575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 panose="020F0502020204030204" pitchFamily="34" charset="0"/>
              <a:buChar char="‒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differences between the computed values and the measurements</a:t>
            </a:r>
          </a:p>
          <a:p>
            <a:pPr marL="285750" marR="0" lvl="0" indent="-28575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 panose="020F0502020204030204" pitchFamily="34" charset="0"/>
              <a:buChar char="‒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Fine tuning of the PM field integral </a:t>
            </a: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if needed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(discrepancies above 20 units)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ECE044-532F-1A9E-144A-4406C69BC47D}"/>
              </a:ext>
            </a:extLst>
          </p:cNvPr>
          <p:cNvSpPr txBox="1"/>
          <p:nvPr/>
        </p:nvSpPr>
        <p:spPr>
          <a:xfrm>
            <a:off x="3605015" y="5849984"/>
            <a:ext cx="229230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+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82953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E436EAE2-38B3-CE96-C7C8-A40D418BF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9" y="2283622"/>
            <a:ext cx="7854357" cy="3449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621" y="-29047"/>
            <a:ext cx="5907736" cy="67094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3333FF"/>
                </a:solidFill>
              </a:rPr>
              <a:t>Coupling measurements program </a:t>
            </a:r>
            <a:br>
              <a:rPr lang="en-US" sz="2800" b="1" dirty="0">
                <a:solidFill>
                  <a:srgbClr val="3333FF"/>
                </a:solidFill>
              </a:rPr>
            </a:br>
            <a:r>
              <a:rPr lang="en-US" sz="2800" b="1" dirty="0">
                <a:solidFill>
                  <a:srgbClr val="3333FF"/>
                </a:solidFill>
              </a:rPr>
              <a:t>October </a:t>
            </a:r>
            <a:r>
              <a:rPr lang="en-US" sz="2800" dirty="0">
                <a:solidFill>
                  <a:srgbClr val="3333FF"/>
                </a:solidFill>
              </a:rPr>
              <a:t>2023-December 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847F-FE43-4E06-9592-08D1B1D4E654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36712"/>
            <a:ext cx="9144000" cy="130166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164288" y="980728"/>
            <a:ext cx="432048" cy="720080"/>
          </a:xfrm>
          <a:prstGeom prst="ellipse">
            <a:avLst/>
          </a:prstGeom>
          <a:noFill/>
          <a:ln w="254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CH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19268" y="782781"/>
            <a:ext cx="720080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VE-SXQ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/>
              <a:t>BE-SXQ</a:t>
            </a:r>
            <a:endParaRPr kumimoji="0" lang="de-CH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68344" y="1054743"/>
            <a:ext cx="432048" cy="720080"/>
          </a:xfrm>
          <a:prstGeom prst="ellipse">
            <a:avLst/>
          </a:prstGeom>
          <a:noFill/>
          <a:ln w="254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CH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084168" y="980728"/>
            <a:ext cx="504056" cy="720080"/>
          </a:xfrm>
          <a:prstGeom prst="ellipse">
            <a:avLst/>
          </a:prstGeom>
          <a:noFill/>
          <a:ln w="254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CH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4335" y="727314"/>
            <a:ext cx="1170033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/>
              <a:t>ANM-SOQ-CV</a:t>
            </a:r>
            <a:endParaRPr kumimoji="0" lang="de-CH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2054" y="719352"/>
            <a:ext cx="1008112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/>
              <a:t>AN-SOQ-CV</a:t>
            </a:r>
            <a:endParaRPr kumimoji="0" lang="de-CH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47864" y="2663035"/>
            <a:ext cx="27182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9BDE42A-C4DF-CCF1-5319-396D8553B391}"/>
              </a:ext>
            </a:extLst>
          </p:cNvPr>
          <p:cNvSpPr txBox="1"/>
          <p:nvPr/>
        </p:nvSpPr>
        <p:spPr>
          <a:xfrm>
            <a:off x="1547664" y="5767825"/>
            <a:ext cx="6480720" cy="901535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Experimental program during one year and before the closing of the tunnel based on selected critical magnet groups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Statistic is performed for selected configurations based on PM type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t="6951" r="6951" b="15350"/>
          <a:stretch/>
        </p:blipFill>
        <p:spPr>
          <a:xfrm>
            <a:off x="6243158" y="1995877"/>
            <a:ext cx="2805028" cy="2358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946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3493"/>
            <a:ext cx="7344816" cy="7458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solidFill>
                  <a:srgbClr val="3333FF"/>
                </a:solidFill>
              </a:rPr>
              <a:t>Coupling measurements – the example of CHV-AN-SOQ</a:t>
            </a:r>
            <a:br>
              <a:rPr lang="en-US" b="1" dirty="0">
                <a:solidFill>
                  <a:srgbClr val="3333FF"/>
                </a:solidFill>
              </a:rPr>
            </a:br>
            <a:r>
              <a:rPr lang="en-US" b="1" dirty="0">
                <a:solidFill>
                  <a:srgbClr val="3333FF"/>
                </a:solidFill>
              </a:rPr>
              <a:t>AN=PM quad, SOQ=</a:t>
            </a:r>
            <a:r>
              <a:rPr lang="en-US" b="1" dirty="0" err="1">
                <a:solidFill>
                  <a:srgbClr val="3333FF"/>
                </a:solidFill>
              </a:rPr>
              <a:t>Sext+Oct,CHV</a:t>
            </a:r>
            <a:r>
              <a:rPr lang="en-US" b="1" dirty="0">
                <a:solidFill>
                  <a:srgbClr val="3333FF"/>
                </a:solidFill>
              </a:rPr>
              <a:t>=steerers</a:t>
            </a:r>
            <a:br>
              <a:rPr lang="en-US" b="1" dirty="0">
                <a:solidFill>
                  <a:srgbClr val="3333FF"/>
                </a:solidFill>
              </a:rPr>
            </a:b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06312" y="6661150"/>
            <a:ext cx="115416" cy="138499"/>
          </a:xfrm>
        </p:spPr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D847F-FE43-4E06-9592-08D1B1D4E654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36712"/>
            <a:ext cx="9144000" cy="130166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076056" y="1011409"/>
            <a:ext cx="432048" cy="72008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cxnSp>
        <p:nvCxnSpPr>
          <p:cNvPr id="22" name="Straight Connector 21"/>
          <p:cNvCxnSpPr>
            <a:stCxn id="3" idx="7"/>
          </p:cNvCxnSpPr>
          <p:nvPr/>
        </p:nvCxnSpPr>
        <p:spPr>
          <a:xfrm>
            <a:off x="5444832" y="1116862"/>
            <a:ext cx="1575440" cy="119621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472170"/>
              </p:ext>
            </p:extLst>
          </p:nvPr>
        </p:nvGraphicFramePr>
        <p:xfrm>
          <a:off x="107504" y="2243830"/>
          <a:ext cx="6192688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9077">
                  <a:extLst>
                    <a:ext uri="{9D8B030D-6E8A-4147-A177-3AD203B41FA5}">
                      <a16:colId xmlns:a16="http://schemas.microsoft.com/office/drawing/2014/main" val="1597471537"/>
                    </a:ext>
                  </a:extLst>
                </a:gridCol>
                <a:gridCol w="1159235">
                  <a:extLst>
                    <a:ext uri="{9D8B030D-6E8A-4147-A177-3AD203B41FA5}">
                      <a16:colId xmlns:a16="http://schemas.microsoft.com/office/drawing/2014/main" val="411811017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64311495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439337148"/>
                    </a:ext>
                  </a:extLst>
                </a:gridCol>
              </a:tblGrid>
              <a:tr h="574993">
                <a:tc>
                  <a:txBody>
                    <a:bodyPr/>
                    <a:lstStyle/>
                    <a:p>
                      <a:pPr algn="ctr"/>
                      <a:r>
                        <a:rPr lang="de-CH" sz="1600" dirty="0"/>
                        <a:t>AN-Field</a:t>
                      </a:r>
                      <a:r>
                        <a:rPr lang="de-CH" sz="1600" baseline="0" dirty="0"/>
                        <a:t> integral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/>
                        <a:t>AN Alone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/>
                        <a:t>CHV+AN+SOQ on </a:t>
                      </a:r>
                    </a:p>
                    <a:p>
                      <a:pPr algn="ctr"/>
                      <a:r>
                        <a:rPr lang="de-CH" sz="1600" dirty="0"/>
                        <a:t>(28 A,</a:t>
                      </a:r>
                      <a:r>
                        <a:rPr lang="de-CH" sz="1600" baseline="0" dirty="0"/>
                        <a:t> 1.75 A</a:t>
                      </a:r>
                      <a:r>
                        <a:rPr lang="de-CH" sz="1600" dirty="0"/>
                        <a:t>)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/>
                        <a:t>Attenuation</a:t>
                      </a:r>
                    </a:p>
                    <a:p>
                      <a:pPr algn="ctr"/>
                      <a:r>
                        <a:rPr lang="de-CH" sz="1600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4432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err="1"/>
                        <a:t>Computed</a:t>
                      </a:r>
                      <a:r>
                        <a:rPr lang="de-CH" sz="1600" dirty="0"/>
                        <a:t> (T)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-10.111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-9.7881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-3.2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65160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err="1"/>
                        <a:t>Measured</a:t>
                      </a:r>
                      <a:r>
                        <a:rPr lang="de-CH" sz="1600" dirty="0"/>
                        <a:t> (T)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-10.115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-9.7534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-3.6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47742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0" dirty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fr-FR" sz="1600" dirty="0"/>
                        <a:t> [</a:t>
                      </a:r>
                      <a:r>
                        <a:rPr lang="fr-FR" sz="1600" dirty="0" err="1"/>
                        <a:t>units</a:t>
                      </a:r>
                      <a:r>
                        <a:rPr lang="fr-FR" sz="16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95145814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9BDE42A-C4DF-CCF1-5319-396D8553B391}"/>
              </a:ext>
            </a:extLst>
          </p:cNvPr>
          <p:cNvSpPr txBox="1"/>
          <p:nvPr/>
        </p:nvSpPr>
        <p:spPr>
          <a:xfrm>
            <a:off x="4411422" y="5253932"/>
            <a:ext cx="4926551" cy="11917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 Quad alone : OK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 measured with CHV+SOQ : 3.6 % of attenuation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Calculated effect : 3.2 %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Coupling under-estimated by 40 units (0.4 %)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6488541"/>
            <a:ext cx="1493999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OPERA </a:t>
            </a:r>
            <a:r>
              <a:rPr kumimoji="0" lang="de-CH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simulation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r="23363"/>
          <a:stretch/>
        </p:blipFill>
        <p:spPr>
          <a:xfrm>
            <a:off x="6874698" y="2266839"/>
            <a:ext cx="1008112" cy="26308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05EE0-4586-9DB6-90CE-3C434BB2E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83"/>
          <a:stretch/>
        </p:blipFill>
        <p:spPr>
          <a:xfrm>
            <a:off x="902247" y="3947888"/>
            <a:ext cx="1865709" cy="2568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A663BB-0810-D411-4A3D-027CA9C28B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2912" b="3622"/>
          <a:stretch/>
        </p:blipFill>
        <p:spPr>
          <a:xfrm>
            <a:off x="128464" y="3962877"/>
            <a:ext cx="660868" cy="283677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304EB2-8947-AFFC-E338-9BFE7FE2FE23}"/>
              </a:ext>
            </a:extLst>
          </p:cNvPr>
          <p:cNvCxnSpPr/>
          <p:nvPr/>
        </p:nvCxnSpPr>
        <p:spPr>
          <a:xfrm flipH="1">
            <a:off x="2198475" y="4509120"/>
            <a:ext cx="644228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BF2B8D-011A-BD80-2746-3CDE622686BE}"/>
              </a:ext>
            </a:extLst>
          </p:cNvPr>
          <p:cNvSpPr txBox="1"/>
          <p:nvPr/>
        </p:nvSpPr>
        <p:spPr>
          <a:xfrm>
            <a:off x="2842704" y="4258543"/>
            <a:ext cx="1513272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Saturated AN poles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B~2T </a:t>
            </a:r>
            <a:endParaRPr kumimoji="0" lang="de-CH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F7992C6-E794-4CE5-1CA8-B6E8983C98F9}"/>
              </a:ext>
            </a:extLst>
          </p:cNvPr>
          <p:cNvCxnSpPr>
            <a:cxnSpLocks/>
          </p:cNvCxnSpPr>
          <p:nvPr/>
        </p:nvCxnSpPr>
        <p:spPr>
          <a:xfrm flipH="1" flipV="1">
            <a:off x="1298285" y="5730547"/>
            <a:ext cx="1184931" cy="700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0F9D6F-35D0-69E4-7167-D3C1AA86BD6F}"/>
              </a:ext>
            </a:extLst>
          </p:cNvPr>
          <p:cNvCxnSpPr>
            <a:cxnSpLocks/>
          </p:cNvCxnSpPr>
          <p:nvPr/>
        </p:nvCxnSpPr>
        <p:spPr>
          <a:xfrm flipH="1" flipV="1">
            <a:off x="1943629" y="6332847"/>
            <a:ext cx="539587" cy="98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A5EC3DA-D4AF-7CD6-9373-FF7C670CA8C7}"/>
              </a:ext>
            </a:extLst>
          </p:cNvPr>
          <p:cNvCxnSpPr>
            <a:cxnSpLocks/>
          </p:cNvCxnSpPr>
          <p:nvPr/>
        </p:nvCxnSpPr>
        <p:spPr>
          <a:xfrm flipH="1" flipV="1">
            <a:off x="1901353" y="5568884"/>
            <a:ext cx="592466" cy="859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790AB85-D769-E4F3-1907-E5D1A86836ED}"/>
              </a:ext>
            </a:extLst>
          </p:cNvPr>
          <p:cNvSpPr txBox="1"/>
          <p:nvPr/>
        </p:nvSpPr>
        <p:spPr>
          <a:xfrm>
            <a:off x="2411760" y="6130751"/>
            <a:ext cx="2088232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Low saturated regions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B&lt; 1T </a:t>
            </a:r>
            <a:endParaRPr kumimoji="0" lang="de-CH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684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285" y="3599"/>
            <a:ext cx="7443142" cy="50989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3333FF"/>
                </a:solidFill>
              </a:rPr>
              <a:t>Coupling measurements – results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847F-FE43-4E06-9592-08D1B1D4E654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DAC48-CE6F-1DD8-522F-F61838B07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13495"/>
            <a:ext cx="7168629" cy="4333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A5DA20-93F9-4FBB-1A2B-0C547B3DAE6F}"/>
              </a:ext>
            </a:extLst>
          </p:cNvPr>
          <p:cNvSpPr txBox="1"/>
          <p:nvPr/>
        </p:nvSpPr>
        <p:spPr>
          <a:xfrm>
            <a:off x="1250161" y="5229200"/>
            <a:ext cx="6552728" cy="946256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All the field integral of permanent magnets retuned in the tunnel to guarantee an uncertainty  below 0.1 % required by beam optics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Tuning amplitude ~ 0.5 %</a:t>
            </a: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B212A07B-C71E-4935-EB5C-C42B737EFFEB}"/>
              </a:ext>
            </a:extLst>
          </p:cNvPr>
          <p:cNvSpPr/>
          <p:nvPr/>
        </p:nvSpPr>
        <p:spPr>
          <a:xfrm>
            <a:off x="286314" y="996031"/>
            <a:ext cx="432048" cy="3744416"/>
          </a:xfrm>
          <a:prstGeom prst="up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EF8A7-5AF7-6178-D695-3DB27150A35F}"/>
              </a:ext>
            </a:extLst>
          </p:cNvPr>
          <p:cNvSpPr txBox="1"/>
          <p:nvPr/>
        </p:nvSpPr>
        <p:spPr>
          <a:xfrm>
            <a:off x="116393" y="470692"/>
            <a:ext cx="113434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dirty="0" err="1"/>
              <a:t>Retuning</a:t>
            </a:r>
            <a:endParaRPr lang="de-CH" dirty="0"/>
          </a:p>
          <a:p>
            <a:pPr algn="l"/>
            <a:r>
              <a:rPr lang="de-CH" dirty="0"/>
              <a:t>Field Integral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40015-E0CF-406F-B6B8-BEA878597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3645024"/>
            <a:ext cx="3313464" cy="96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48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266004" y="0"/>
            <a:ext cx="6264696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de-DE" sz="2100" b="1" dirty="0">
                <a:solidFill>
                  <a:srgbClr val="3333FF"/>
                </a:solidFill>
                <a:latin typeface="Arial" panose="020B0604020202020204" pitchFamily="34" charset="0"/>
              </a:rPr>
              <a:t>Cumulative magnet measurements</a:t>
            </a:r>
          </a:p>
          <a:p>
            <a:pPr algn="ctr">
              <a:spcBef>
                <a:spcPts val="0"/>
              </a:spcBef>
            </a:pPr>
            <a:r>
              <a:rPr lang="en-US" altLang="de-DE" sz="2100" b="1" dirty="0">
                <a:solidFill>
                  <a:srgbClr val="3333FF"/>
                </a:solidFill>
                <a:latin typeface="Arial" panose="020B0604020202020204" pitchFamily="34" charset="0"/>
              </a:rPr>
              <a:t>No sleep till October 2024 but……We made it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051E3-B31C-67CC-42C0-CC1AC4709C61}"/>
              </a:ext>
            </a:extLst>
          </p:cNvPr>
          <p:cNvSpPr txBox="1"/>
          <p:nvPr/>
        </p:nvSpPr>
        <p:spPr>
          <a:xfrm>
            <a:off x="503040" y="5953412"/>
            <a:ext cx="7992888" cy="830997"/>
          </a:xfrm>
          <a:prstGeom prst="rect">
            <a:avLst/>
          </a:prstGeom>
          <a:solidFill>
            <a:srgbClr val="CCFF9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hangingPunct="0"/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From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September 2023 : all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the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7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magnetic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measurement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benche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operational</a:t>
            </a:r>
          </a:p>
          <a:p>
            <a:pPr algn="ctr" hangingPunct="0"/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ramp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rate : ~70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</a:t>
            </a:r>
            <a:endParaRPr lang="de-CH" sz="1800" b="1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hangingPunct="0"/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end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EFFFAB-F949-DA27-D10C-836A73C68809}"/>
              </a:ext>
            </a:extLst>
          </p:cNvPr>
          <p:cNvGrpSpPr/>
          <p:nvPr/>
        </p:nvGrpSpPr>
        <p:grpSpPr>
          <a:xfrm>
            <a:off x="107504" y="738664"/>
            <a:ext cx="8388424" cy="5186954"/>
            <a:chOff x="35496" y="742656"/>
            <a:chExt cx="8388424" cy="51869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D0D097-95DE-8D1C-CA14-5ABD9CAE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6" y="774119"/>
              <a:ext cx="8388424" cy="5155491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AEB71B9-72C2-FB69-7DB5-15ECDDC1F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8760" y="742656"/>
              <a:ext cx="4860032" cy="2377988"/>
            </a:xfrm>
            <a:prstGeom prst="rect">
              <a:avLst/>
            </a:prstGeom>
          </p:spPr>
        </p:pic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33EC821F-5AE2-D231-9128-9FC662DDA64A}"/>
                </a:ext>
              </a:extLst>
            </p:cNvPr>
            <p:cNvSpPr/>
            <p:nvPr/>
          </p:nvSpPr>
          <p:spPr>
            <a:xfrm rot="10800000">
              <a:off x="4932040" y="3842703"/>
              <a:ext cx="318850" cy="72909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08E290-4789-EFCE-B0A2-C29FC19B0ABF}"/>
                </a:ext>
              </a:extLst>
            </p:cNvPr>
            <p:cNvSpPr txBox="1"/>
            <p:nvPr/>
          </p:nvSpPr>
          <p:spPr>
            <a:xfrm>
              <a:off x="5477286" y="4112180"/>
              <a:ext cx="119744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CH" sz="2000" dirty="0"/>
                <a:t>7 </a:t>
              </a:r>
              <a:r>
                <a:rPr lang="de-CH" sz="2000" dirty="0" err="1"/>
                <a:t>benches</a:t>
              </a:r>
              <a:r>
                <a:rPr lang="de-CH" sz="2000" dirty="0"/>
                <a:t> </a:t>
              </a:r>
              <a:endParaRPr lang="en-US" sz="2000" dirty="0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0CEE2C8E-15DE-B56B-9C7E-D048A3C7A33F}"/>
                </a:ext>
              </a:extLst>
            </p:cNvPr>
            <p:cNvSpPr/>
            <p:nvPr/>
          </p:nvSpPr>
          <p:spPr>
            <a:xfrm rot="10800000">
              <a:off x="7296402" y="1488620"/>
              <a:ext cx="239009" cy="72909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C3D44F-2CF0-F9D9-8CDC-C5A42439A395}"/>
                </a:ext>
              </a:extLst>
            </p:cNvPr>
            <p:cNvSpPr txBox="1"/>
            <p:nvPr/>
          </p:nvSpPr>
          <p:spPr>
            <a:xfrm>
              <a:off x="5796136" y="3235086"/>
              <a:ext cx="220573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CH" sz="2000" dirty="0"/>
                <a:t>70 </a:t>
              </a:r>
              <a:r>
                <a:rPr lang="de-CH" sz="2000" dirty="0" err="1"/>
                <a:t>magnets</a:t>
              </a:r>
              <a:r>
                <a:rPr lang="de-CH" sz="2000" dirty="0"/>
                <a:t> / </a:t>
              </a:r>
              <a:r>
                <a:rPr lang="de-CH" sz="2000" dirty="0" err="1"/>
                <a:t>month</a:t>
              </a:r>
              <a:endParaRPr lang="en-US" sz="20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3BDDA47-9B76-EEFE-B884-9885E49FFDEE}"/>
              </a:ext>
            </a:extLst>
          </p:cNvPr>
          <p:cNvSpPr txBox="1"/>
          <p:nvPr/>
        </p:nvSpPr>
        <p:spPr>
          <a:xfrm>
            <a:off x="6483406" y="2241519"/>
            <a:ext cx="252633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CH" sz="2000" b="1" i="1" dirty="0">
                <a:solidFill>
                  <a:srgbClr val="00B050"/>
                </a:solidFill>
              </a:rPr>
              <a:t>All </a:t>
            </a:r>
            <a:r>
              <a:rPr lang="de-CH" sz="2000" b="1" i="1" dirty="0" err="1">
                <a:solidFill>
                  <a:srgbClr val="00B050"/>
                </a:solidFill>
              </a:rPr>
              <a:t>magnets</a:t>
            </a:r>
            <a:r>
              <a:rPr lang="de-CH" sz="2000" b="1" i="1" dirty="0">
                <a:solidFill>
                  <a:srgbClr val="00B050"/>
                </a:solidFill>
              </a:rPr>
              <a:t> </a:t>
            </a:r>
            <a:r>
              <a:rPr lang="de-CH" sz="2000" b="1" i="1" dirty="0" err="1">
                <a:solidFill>
                  <a:srgbClr val="00B050"/>
                </a:solidFill>
              </a:rPr>
              <a:t>delivered</a:t>
            </a:r>
            <a:endParaRPr lang="de-CH" sz="2000" b="1" i="1" dirty="0">
              <a:solidFill>
                <a:srgbClr val="00B050"/>
              </a:solidFill>
            </a:endParaRPr>
          </a:p>
          <a:p>
            <a:pPr algn="ctr">
              <a:spcBef>
                <a:spcPts val="0"/>
              </a:spcBef>
            </a:pPr>
            <a:r>
              <a:rPr lang="de-CH" sz="2000" b="1" i="1" dirty="0" err="1">
                <a:solidFill>
                  <a:srgbClr val="00B050"/>
                </a:solidFill>
              </a:rPr>
              <a:t>except</a:t>
            </a:r>
            <a:r>
              <a:rPr lang="de-CH" sz="2000" b="1" i="1" dirty="0">
                <a:solidFill>
                  <a:srgbClr val="00B050"/>
                </a:solidFill>
              </a:rPr>
              <a:t> last </a:t>
            </a:r>
            <a:r>
              <a:rPr lang="de-CH" sz="2000" b="1" i="1" dirty="0" err="1">
                <a:solidFill>
                  <a:srgbClr val="00B050"/>
                </a:solidFill>
              </a:rPr>
              <a:t>triplets</a:t>
            </a:r>
            <a:endParaRPr lang="en-US" sz="2000" b="1" i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52F345-B85A-D16C-663F-F82B09ABF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946" y="825295"/>
            <a:ext cx="944996" cy="5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5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EBFCF1-2587-4BC9-A56B-8BCD854D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25</a:t>
            </a:fld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A44AB9-A39C-43D8-AB91-29E7F989DD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1371" y="0"/>
            <a:ext cx="6684070" cy="81072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3333FF"/>
                </a:solidFill>
              </a:rPr>
              <a:t>SLS2.0  series measurements: </a:t>
            </a:r>
            <a:br>
              <a:rPr lang="en-US" sz="2800" b="1" dirty="0">
                <a:solidFill>
                  <a:srgbClr val="3333FF"/>
                </a:solidFill>
              </a:rPr>
            </a:br>
            <a:r>
              <a:rPr lang="en-US" sz="2800" b="1" dirty="0">
                <a:solidFill>
                  <a:srgbClr val="3333FF"/>
                </a:solidFill>
              </a:rPr>
              <a:t>(preliminary) lessons learned </a:t>
            </a:r>
            <a:endParaRPr lang="en-GB" sz="2800" b="1" noProof="0" dirty="0">
              <a:solidFill>
                <a:srgbClr val="3333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053186-1916-1829-7B07-C45715001FE4}"/>
              </a:ext>
            </a:extLst>
          </p:cNvPr>
          <p:cNvSpPr txBox="1"/>
          <p:nvPr/>
        </p:nvSpPr>
        <p:spPr>
          <a:xfrm>
            <a:off x="179512" y="810721"/>
            <a:ext cx="8550696" cy="5904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Characterize all the material used for the fabrication : permeability, hysteresis, also at various temperatures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 minimize discrepancies calculated vs. measured values (specialized companies? Lab consortium?)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Include in the magnet design phase and the measurement time plan the magnetic coupling measurements of most sensitive sub-sets of machine magnets assemblies</a:t>
            </a:r>
          </a:p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Perform the commissioning of all the test benches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with pre-series magnets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and not during the series</a:t>
            </a: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Do not under-estimate the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number of test benches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: the magnetic measurement equipment and the delivery plan are coupled with the installation plan in the machine and the complexity of the measurements (upgrade from 5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Symbol" panose="05050102010706020507" pitchFamily="18" charset="2"/>
              </a:rPr>
              <a:t>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7 benches)</a:t>
            </a: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Include the impact of neighboring magnetic components in the field integral tunning </a:t>
            </a: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Careful follow up of the logistics (assembly pieces, thermal shunts, moderator plates…) and the safety issues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216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EBFCF1-2587-4BC9-A56B-8BCD854D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26</a:t>
            </a:fld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A44AB9-A39C-43D8-AB91-29E7F989DD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1371" y="0"/>
            <a:ext cx="6684070" cy="81072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3333FF"/>
                </a:solidFill>
              </a:rPr>
              <a:t>Key elements</a:t>
            </a:r>
            <a:br>
              <a:rPr lang="en-US" sz="2800" b="1" dirty="0">
                <a:solidFill>
                  <a:srgbClr val="3333FF"/>
                </a:solidFill>
              </a:rPr>
            </a:br>
            <a:r>
              <a:rPr lang="en-US" sz="2800" dirty="0">
                <a:solidFill>
                  <a:srgbClr val="3333FF"/>
                </a:solidFill>
              </a:rPr>
              <a:t>for a successful mass production testing</a:t>
            </a:r>
            <a:endParaRPr lang="en-GB" sz="2800" b="1" noProof="0" dirty="0">
              <a:solidFill>
                <a:srgbClr val="3333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053186-1916-1829-7B07-C45715001FE4}"/>
              </a:ext>
            </a:extLst>
          </p:cNvPr>
          <p:cNvSpPr txBox="1"/>
          <p:nvPr/>
        </p:nvSpPr>
        <p:spPr>
          <a:xfrm>
            <a:off x="179512" y="908720"/>
            <a:ext cx="8550696" cy="4888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Successful design and modeling phase of each magnet including the magnetic coupling and various operating scenarios. </a:t>
            </a: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Efficient tendering process to select competent and reliable manufacturers</a:t>
            </a: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Adaptative management strategy to prioritize the type of tested magnets</a:t>
            </a: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 financial support from the management line for a sufficient test benches number and the staff to operate them.</a:t>
            </a: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Competent team leaders to produce measurements protocols and train the measurement teams</a:t>
            </a: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Close collaboration be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tween expert teams (power supply, beam optic…) to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analyse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and give a rapid feedback on the measurement results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192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EBFCF1-2587-4BC9-A56B-8BCD854D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27</a:t>
            </a:fld>
            <a:endParaRPr lang="de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1FFBF-73D4-9649-FF4A-170C5023D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4704"/>
            <a:ext cx="9144000" cy="5143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E2241D-0F1B-6B82-FAC0-FFD06DE21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288" y="2907747"/>
            <a:ext cx="6279424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81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D9DAE7-126D-DBD6-3A90-F3A910F6E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956" y="2780928"/>
            <a:ext cx="6034088" cy="960952"/>
          </a:xfrm>
        </p:spPr>
        <p:txBody>
          <a:bodyPr/>
          <a:lstStyle/>
          <a:p>
            <a:pPr algn="ctr"/>
            <a:r>
              <a:rPr lang="de-CH" dirty="0" err="1"/>
              <a:t>Supplementary</a:t>
            </a:r>
            <a:r>
              <a:rPr lang="de-CH" dirty="0"/>
              <a:t> Slides</a:t>
            </a:r>
            <a:br>
              <a:rPr lang="de-CH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6896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xfrm>
            <a:off x="0" y="0"/>
            <a:ext cx="0" cy="1447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41" b="0" i="0" kern="1200">
                <a:solidFill>
                  <a:srgbClr val="5E5E5E"/>
                </a:solidFill>
                <a:latin typeface="Arial Narrow"/>
                <a:ea typeface="+mn-ea"/>
                <a:cs typeface="Arial Narrow"/>
                <a:sym typeface="Calibri" panose="020F050202020403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9pPr>
          </a:lstStyle>
          <a:p>
            <a:pPr marL="10860" marR="0" lvl="0" indent="0" algn="l" defTabSz="914400" rtl="0" eaLnBrk="1" fontAlgn="auto" latinLnBrk="0" hangingPunct="0">
              <a:lnSpc>
                <a:spcPct val="100000"/>
              </a:lnSpc>
              <a:spcBef>
                <a:spcPts val="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41" b="0" i="0" u="none" strike="noStrike" kern="0" cap="none" spc="-17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 Narrow"/>
              <a:sym typeface="Calibri"/>
            </a:endParaRPr>
          </a:p>
        </p:txBody>
      </p:sp>
      <p:sp>
        <p:nvSpPr>
          <p:cNvPr id="26" name="Titel 2"/>
          <p:cNvSpPr txBox="1">
            <a:spLocks/>
          </p:cNvSpPr>
          <p:nvPr/>
        </p:nvSpPr>
        <p:spPr bwMode="auto">
          <a:xfrm>
            <a:off x="2267744" y="64320"/>
            <a:ext cx="5328592" cy="85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kern="1000" spc="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SOQ : magnetic axis alignment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3333FF"/>
                </a:solidFill>
                <a:latin typeface="Calibri"/>
                <a:cs typeface="Calibri"/>
                <a:sym typeface="Calibri"/>
              </a:rPr>
              <a:t>w</a:t>
            </a:r>
            <a:r>
              <a:rPr kumimoji="0" lang="en-US" sz="2800" b="1" i="0" u="none" strike="noStrike" kern="10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ith</a:t>
            </a:r>
            <a:r>
              <a:rPr kumimoji="0" lang="en-US" sz="2800" b="1" i="0" u="none" strike="noStrike" kern="10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the vibrating wire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774298"/>
            <a:ext cx="3287685" cy="2068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186" y="980728"/>
            <a:ext cx="4586814" cy="53285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7504" y="2903435"/>
            <a:ext cx="47525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MEASUREMENT PROCEDURE: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SOQ on the measurement bench positioning bar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determine the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sextupole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magnetic axis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determine the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octupole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magnetic axis (through auxiliary quad excitation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adjust the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sextupole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vertically (V) if magnetic axes misalignment &gt;30 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μ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             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repeat until &lt;30 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μ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 is achieved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adjust the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octupole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horizontal (H) position to align to the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sextupole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magnetic axis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fasten the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sextupole-octupole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fixing bracket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verify the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sextupole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and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octupole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magnetic axes (with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octupole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quad and skew-quad functions)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laser tracker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fiducialisation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32" name="Elbow Connector 31"/>
          <p:cNvCxnSpPr/>
          <p:nvPr/>
        </p:nvCxnSpPr>
        <p:spPr>
          <a:xfrm flipV="1">
            <a:off x="3923928" y="3183371"/>
            <a:ext cx="1152128" cy="43204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283968" y="625011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First results ∆ MECH-MAG successful on two SX: within 30 um (as expected)</a:t>
            </a:r>
          </a:p>
        </p:txBody>
      </p:sp>
    </p:spTree>
    <p:extLst>
      <p:ext uri="{BB962C8B-B14F-4D97-AF65-F5344CB8AC3E}">
        <p14:creationId xmlns:p14="http://schemas.microsoft.com/office/powerpoint/2010/main" val="2368835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" y="854296"/>
            <a:ext cx="9144000" cy="5431481"/>
          </a:xfrm>
          <a:prstGeom prst="rect">
            <a:avLst/>
          </a:prstGeom>
        </p:spPr>
      </p:pic>
      <p:grpSp>
        <p:nvGrpSpPr>
          <p:cNvPr id="67" name="Gruppieren 21">
            <a:extLst>
              <a:ext uri="{FF2B5EF4-FFF2-40B4-BE49-F238E27FC236}">
                <a16:creationId xmlns:a16="http://schemas.microsoft.com/office/drawing/2014/main" id="{A9E463E5-12FD-804C-B6E6-61166090C02D}"/>
              </a:ext>
            </a:extLst>
          </p:cNvPr>
          <p:cNvGrpSpPr/>
          <p:nvPr/>
        </p:nvGrpSpPr>
        <p:grpSpPr>
          <a:xfrm>
            <a:off x="35496" y="1124744"/>
            <a:ext cx="4104456" cy="1872208"/>
            <a:chOff x="3944935" y="2944794"/>
            <a:chExt cx="5178503" cy="2182980"/>
          </a:xfrm>
        </p:grpSpPr>
        <p:sp>
          <p:nvSpPr>
            <p:cNvPr id="68" name="Ellipse 18">
              <a:extLst>
                <a:ext uri="{FF2B5EF4-FFF2-40B4-BE49-F238E27FC236}">
                  <a16:creationId xmlns:a16="http://schemas.microsoft.com/office/drawing/2014/main" id="{A28E2158-7964-3942-B337-FA3498BA86C0}"/>
                </a:ext>
              </a:extLst>
            </p:cNvPr>
            <p:cNvSpPr/>
            <p:nvPr/>
          </p:nvSpPr>
          <p:spPr bwMode="auto">
            <a:xfrm>
              <a:off x="6111993" y="3461287"/>
              <a:ext cx="296780" cy="885385"/>
            </a:xfrm>
            <a:prstGeom prst="ellipse">
              <a:avLst/>
            </a:prstGeom>
            <a:solidFill>
              <a:srgbClr val="FDCA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>
                <a:spcBef>
                  <a:spcPct val="0"/>
                </a:spcBef>
                <a:defRPr/>
              </a:pPr>
              <a:endParaRPr lang="de-CH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9" name="Gruppieren 16">
              <a:extLst>
                <a:ext uri="{FF2B5EF4-FFF2-40B4-BE49-F238E27FC236}">
                  <a16:creationId xmlns:a16="http://schemas.microsoft.com/office/drawing/2014/main" id="{E09FF1EF-C7E4-1F40-9023-46EEE5378A52}"/>
                </a:ext>
              </a:extLst>
            </p:cNvPr>
            <p:cNvGrpSpPr/>
            <p:nvPr/>
          </p:nvGrpSpPr>
          <p:grpSpPr>
            <a:xfrm>
              <a:off x="6156176" y="2944794"/>
              <a:ext cx="2967262" cy="2182980"/>
              <a:chOff x="1775520" y="1604798"/>
              <a:chExt cx="5302171" cy="4297999"/>
            </a:xfrm>
          </p:grpSpPr>
          <p:sp>
            <p:nvSpPr>
              <p:cNvPr id="73" name="Rectangle 6">
                <a:extLst>
                  <a:ext uri="{FF2B5EF4-FFF2-40B4-BE49-F238E27FC236}">
                    <a16:creationId xmlns:a16="http://schemas.microsoft.com/office/drawing/2014/main" id="{989827A5-1352-E649-92A3-BDC70E3180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43606" y="1604798"/>
                <a:ext cx="4534085" cy="3766017"/>
              </a:xfrm>
              <a:prstGeom prst="rect">
                <a:avLst/>
              </a:prstGeom>
              <a:gradFill flip="none" rotWithShape="1">
                <a:gsLst>
                  <a:gs pos="0">
                    <a:srgbClr val="002060">
                      <a:lumMod val="50000"/>
                      <a:lumOff val="50000"/>
                      <a:alpha val="14000"/>
                    </a:srgbClr>
                  </a:gs>
                  <a:gs pos="21000">
                    <a:srgbClr val="002060">
                      <a:alpha val="10000"/>
                      <a:lumMod val="14000"/>
                      <a:lumOff val="86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defRPr/>
                </a:pPr>
                <a:endParaRPr lang="de-CH" sz="10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74" name="Picture 5">
                <a:extLst>
                  <a:ext uri="{FF2B5EF4-FFF2-40B4-BE49-F238E27FC236}">
                    <a16:creationId xmlns:a16="http://schemas.microsoft.com/office/drawing/2014/main" id="{60707502-4386-2844-8BA2-2B10741E6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5520" y="1609701"/>
                <a:ext cx="5302171" cy="4293096"/>
              </a:xfrm>
              <a:prstGeom prst="rect">
                <a:avLst/>
              </a:prstGeom>
            </p:spPr>
          </p:pic>
          <p:sp>
            <p:nvSpPr>
              <p:cNvPr id="75" name="Oval 7">
                <a:extLst>
                  <a:ext uri="{FF2B5EF4-FFF2-40B4-BE49-F238E27FC236}">
                    <a16:creationId xmlns:a16="http://schemas.microsoft.com/office/drawing/2014/main" id="{244A77E5-3706-C149-9C5A-04CDD5D8C7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77600" y="2467200"/>
                <a:ext cx="120000" cy="120000"/>
              </a:xfrm>
              <a:prstGeom prst="ellipse">
                <a:avLst/>
              </a:prstGeom>
              <a:solidFill>
                <a:schemeClr val="accent3"/>
              </a:solidFill>
              <a:ln w="222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39">
                  <a:spcBef>
                    <a:spcPct val="0"/>
                  </a:spcBef>
                  <a:defRPr/>
                </a:pPr>
                <a:endParaRPr lang="en-GB" sz="1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8">
                <a:extLst>
                  <a:ext uri="{FF2B5EF4-FFF2-40B4-BE49-F238E27FC236}">
                    <a16:creationId xmlns:a16="http://schemas.microsoft.com/office/drawing/2014/main" id="{BD004329-F023-1445-9AB0-A449D9AB1BA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87200" y="3873600"/>
                <a:ext cx="120000" cy="120000"/>
              </a:xfrm>
              <a:prstGeom prst="ellipse">
                <a:avLst/>
              </a:prstGeom>
              <a:solidFill>
                <a:schemeClr val="accent3"/>
              </a:solidFill>
              <a:ln w="222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39">
                  <a:spcBef>
                    <a:spcPct val="0"/>
                  </a:spcBef>
                  <a:defRPr/>
                </a:pPr>
                <a:endParaRPr lang="en-GB" sz="1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7" name="Straight Arrow Connector 10">
                <a:extLst>
                  <a:ext uri="{FF2B5EF4-FFF2-40B4-BE49-F238E27FC236}">
                    <a16:creationId xmlns:a16="http://schemas.microsoft.com/office/drawing/2014/main" id="{4861D1E2-5AFE-E84D-A5CA-87CB1B4A1871}"/>
                  </a:ext>
                </a:extLst>
              </p:cNvPr>
              <p:cNvCxnSpPr/>
              <p:nvPr/>
            </p:nvCxnSpPr>
            <p:spPr bwMode="auto">
              <a:xfrm>
                <a:off x="3835200" y="2587200"/>
                <a:ext cx="9600" cy="129600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78" name="TextBox 1">
                <a:extLst>
                  <a:ext uri="{FF2B5EF4-FFF2-40B4-BE49-F238E27FC236}">
                    <a16:creationId xmlns:a16="http://schemas.microsoft.com/office/drawing/2014/main" id="{AB462C91-816C-9F43-BE2B-31BCF75EDA96}"/>
                  </a:ext>
                </a:extLst>
              </p:cNvPr>
              <p:cNvSpPr txBox="1"/>
              <p:nvPr/>
            </p:nvSpPr>
            <p:spPr>
              <a:xfrm>
                <a:off x="3892800" y="2985253"/>
                <a:ext cx="653420" cy="384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914378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  <a:defRPr/>
                </a:pPr>
                <a:r>
                  <a:rPr lang="en-GB" sz="1000" dirty="0">
                    <a:solidFill>
                      <a:srgbClr val="C5000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x 35 </a:t>
                </a:r>
              </a:p>
            </p:txBody>
          </p:sp>
        </p:grpSp>
        <p:cxnSp>
          <p:nvCxnSpPr>
            <p:cNvPr id="70" name="Gerade Verbindung mit Pfeil 20">
              <a:extLst>
                <a:ext uri="{FF2B5EF4-FFF2-40B4-BE49-F238E27FC236}">
                  <a16:creationId xmlns:a16="http://schemas.microsoft.com/office/drawing/2014/main" id="{7E0082D5-FC70-8542-9097-76867B8AE684}"/>
                </a:ext>
              </a:extLst>
            </p:cNvPr>
            <p:cNvCxnSpPr/>
            <p:nvPr/>
          </p:nvCxnSpPr>
          <p:spPr bwMode="auto">
            <a:xfrm flipH="1">
              <a:off x="5854697" y="4308748"/>
              <a:ext cx="241547" cy="20722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71" name="Picture 16">
              <a:extLst>
                <a:ext uri="{FF2B5EF4-FFF2-40B4-BE49-F238E27FC236}">
                  <a16:creationId xmlns:a16="http://schemas.microsoft.com/office/drawing/2014/main" id="{7B0516C5-DDC3-C34D-B667-6CA123DE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3966" y="4083926"/>
              <a:ext cx="1510799" cy="528946"/>
            </a:xfrm>
            <a:prstGeom prst="rect">
              <a:avLst/>
            </a:prstGeom>
          </p:spPr>
        </p:pic>
        <p:sp>
          <p:nvSpPr>
            <p:cNvPr id="72" name="Textfeld 26">
              <a:extLst>
                <a:ext uri="{FF2B5EF4-FFF2-40B4-BE49-F238E27FC236}">
                  <a16:creationId xmlns:a16="http://schemas.microsoft.com/office/drawing/2014/main" id="{C694BF2D-DC9A-EA42-8C6C-5191F78BDCBA}"/>
                </a:ext>
              </a:extLst>
            </p:cNvPr>
            <p:cNvSpPr txBox="1"/>
            <p:nvPr/>
          </p:nvSpPr>
          <p:spPr>
            <a:xfrm>
              <a:off x="3944935" y="4484576"/>
              <a:ext cx="806797" cy="2790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8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  <a:defRPr/>
              </a:pPr>
              <a:r>
                <a:rPr lang="de-CH" sz="10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Brilliance</a:t>
              </a:r>
              <a:endParaRPr lang="de-CH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Shape 243"/>
          <p:cNvSpPr>
            <a:spLocks noGrp="1"/>
          </p:cNvSpPr>
          <p:nvPr>
            <p:ph type="title" idx="4294967295"/>
          </p:nvPr>
        </p:nvSpPr>
        <p:spPr>
          <a:xfrm>
            <a:off x="481620" y="-19655"/>
            <a:ext cx="7378987" cy="8905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de-CH" sz="2800" dirty="0"/>
              <a:t> </a:t>
            </a:r>
            <a:r>
              <a:rPr lang="en-US" sz="2400" b="1" dirty="0">
                <a:solidFill>
                  <a:srgbClr val="3333FF"/>
                </a:solidFill>
              </a:rPr>
              <a:t>The upgrade of the Synchrotron Light Source - SLS2.0</a:t>
            </a:r>
            <a:br>
              <a:rPr lang="en-US" sz="2400" b="1" dirty="0">
                <a:solidFill>
                  <a:srgbClr val="3333FF"/>
                </a:solidFill>
              </a:rPr>
            </a:br>
            <a:r>
              <a:rPr lang="de-CH" sz="1800" b="1" dirty="0">
                <a:solidFill>
                  <a:srgbClr val="00B050"/>
                </a:solidFill>
              </a:rPr>
              <a:t>https://www.psi.ch/fr/media/sls-20</a:t>
            </a:r>
            <a:endParaRPr sz="1800" b="1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D825AE-9358-3B47-AEE5-888390623467}"/>
              </a:ext>
            </a:extLst>
          </p:cNvPr>
          <p:cNvSpPr txBox="1"/>
          <p:nvPr/>
        </p:nvSpPr>
        <p:spPr>
          <a:xfrm>
            <a:off x="107504" y="2996952"/>
            <a:ext cx="2434728" cy="573085"/>
          </a:xfrm>
          <a:prstGeom prst="rect">
            <a:avLst/>
          </a:prstGeom>
          <a:gradFill>
            <a:gsLst>
              <a:gs pos="100000">
                <a:srgbClr val="FFC424">
                  <a:alpha val="24000"/>
                </a:srgbClr>
              </a:gs>
              <a:gs pos="72000">
                <a:srgbClr val="FFC424">
                  <a:alpha val="76000"/>
                </a:srgbClr>
              </a:gs>
              <a:gs pos="38000">
                <a:srgbClr val="FFC424"/>
              </a:gs>
              <a:gs pos="0">
                <a:srgbClr val="FFC424">
                  <a:alpha val="37000"/>
                </a:srgbClr>
              </a:gs>
            </a:gsLst>
            <a:lin ang="16200000" scaled="0"/>
          </a:gradFill>
          <a:ln>
            <a:solidFill>
              <a:schemeClr val="tx1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Calibri" panose="020F0502020204030204" pitchFamily="34" charset="0"/>
                <a:cs typeface="Calibri" panose="020F0502020204030204" pitchFamily="34" charset="0"/>
              </a:rPr>
              <a:t>SLS 2.0: </a:t>
            </a:r>
            <a:r>
              <a:rPr lang="en-US" kern="1000" spc="30" dirty="0">
                <a:latin typeface="Symbol" pitchFamily="2" charset="2"/>
                <a:cs typeface="Calibri" panose="020F0502020204030204" pitchFamily="34" charset="0"/>
              </a:rPr>
              <a:t>e</a:t>
            </a:r>
            <a:r>
              <a:rPr lang="en-US" sz="1400" kern="1000" spc="3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1400" kern="1000" spc="30" dirty="0">
                <a:latin typeface="Calibri" panose="020F0502020204030204" pitchFamily="34" charset="0"/>
                <a:cs typeface="Calibri" panose="020F0502020204030204" pitchFamily="34" charset="0"/>
              </a:rPr>
              <a:t> = 157 </a:t>
            </a:r>
            <a:r>
              <a:rPr lang="en-US" sz="1400" kern="1000" spc="30" dirty="0" err="1">
                <a:latin typeface="Calibri" panose="020F0502020204030204" pitchFamily="34" charset="0"/>
                <a:cs typeface="Calibri" panose="020F0502020204030204" pitchFamily="34" charset="0"/>
              </a:rPr>
              <a:t>pm.rad</a:t>
            </a:r>
            <a:endParaRPr lang="en-US" sz="1400" kern="1000" spc="3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b="1" kern="1000" spc="30" dirty="0">
                <a:latin typeface="Calibri" panose="020F0502020204030204" pitchFamily="34" charset="0"/>
                <a:cs typeface="Calibri" panose="020F0502020204030204" pitchFamily="34" charset="0"/>
              </a:rPr>
              <a:t> First light: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0DE16C-44A0-EBC3-519A-EF7EA2DC00F4}"/>
              </a:ext>
            </a:extLst>
          </p:cNvPr>
          <p:cNvSpPr txBox="1"/>
          <p:nvPr/>
        </p:nvSpPr>
        <p:spPr>
          <a:xfrm>
            <a:off x="5004048" y="1500406"/>
            <a:ext cx="210955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CH" sz="2000" dirty="0"/>
              <a:t>E= 2.4→2.7 </a:t>
            </a:r>
            <a:r>
              <a:rPr lang="de-CH" sz="2000" dirty="0" err="1"/>
              <a:t>GeV</a:t>
            </a:r>
            <a:endParaRPr lang="de-CH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3356E-3C35-1461-A076-2DD8A8CA1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4159908"/>
            <a:ext cx="5104118" cy="27553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68144" y="4845903"/>
            <a:ext cx="644407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Phase</a:t>
            </a:r>
            <a:r>
              <a:rPr kumimoji="0" lang="de-CH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1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28384" y="6419695"/>
            <a:ext cx="644407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Phase</a:t>
            </a:r>
            <a:r>
              <a:rPr kumimoji="0" lang="de-CH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2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9D20D-8280-1F0F-DEFB-98B50435B5F7}"/>
              </a:ext>
            </a:extLst>
          </p:cNvPr>
          <p:cNvSpPr txBox="1"/>
          <p:nvPr/>
        </p:nvSpPr>
        <p:spPr>
          <a:xfrm>
            <a:off x="382859" y="5566414"/>
            <a:ext cx="338496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2000" b="1" i="1" dirty="0" err="1">
                <a:highlight>
                  <a:srgbClr val="FFFF00"/>
                </a:highlight>
              </a:rPr>
              <a:t>Stored</a:t>
            </a:r>
            <a:r>
              <a:rPr lang="de-CH" sz="2000" b="1" i="1" dirty="0">
                <a:highlight>
                  <a:srgbClr val="FFFF00"/>
                </a:highlight>
              </a:rPr>
              <a:t> beam in </a:t>
            </a:r>
            <a:r>
              <a:rPr lang="de-CH" sz="2000" b="1" i="1" dirty="0" err="1">
                <a:highlight>
                  <a:srgbClr val="FFFF00"/>
                </a:highlight>
              </a:rPr>
              <a:t>January</a:t>
            </a:r>
            <a:r>
              <a:rPr lang="de-CH" sz="2000" b="1" i="1" dirty="0">
                <a:highlight>
                  <a:srgbClr val="FFFF00"/>
                </a:highlight>
              </a:rPr>
              <a:t> 2025!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8FC67C-398C-9683-9F59-E3A7D1F20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633" y="5890745"/>
            <a:ext cx="1062037" cy="8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21468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734223"/>
            <a:ext cx="6298977" cy="436680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1356" y="-33104"/>
            <a:ext cx="7859544" cy="33905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SOQ axis </a:t>
            </a:r>
            <a:br>
              <a:rPr lang="en-US" b="1" dirty="0">
                <a:solidFill>
                  <a:srgbClr val="3333FF"/>
                </a:solidFill>
              </a:rPr>
            </a:br>
            <a:r>
              <a:rPr lang="en-US" b="1" dirty="0">
                <a:solidFill>
                  <a:srgbClr val="3333FF"/>
                </a:solidFill>
              </a:rPr>
              <a:t> Position of the </a:t>
            </a:r>
            <a:r>
              <a:rPr lang="en-US" b="1" dirty="0" err="1">
                <a:solidFill>
                  <a:srgbClr val="3333FF"/>
                </a:solidFill>
              </a:rPr>
              <a:t>octupole</a:t>
            </a:r>
            <a:r>
              <a:rPr lang="en-US" b="1" dirty="0">
                <a:solidFill>
                  <a:srgbClr val="3333FF"/>
                </a:solidFill>
              </a:rPr>
              <a:t> with its paired </a:t>
            </a:r>
            <a:r>
              <a:rPr lang="en-US" b="1" dirty="0" err="1">
                <a:solidFill>
                  <a:srgbClr val="3333FF"/>
                </a:solidFill>
              </a:rPr>
              <a:t>sextupole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DE42A-C4DF-CCF1-5319-396D8553B391}"/>
              </a:ext>
            </a:extLst>
          </p:cNvPr>
          <p:cNvSpPr txBox="1"/>
          <p:nvPr/>
        </p:nvSpPr>
        <p:spPr>
          <a:xfrm>
            <a:off x="84023" y="5661248"/>
            <a:ext cx="8947377" cy="620333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The SOQ magnetic axis measurement process allows to align the </a:t>
            </a:r>
            <a:r>
              <a:rPr lang="en-US" sz="1800" b="1" dirty="0" err="1">
                <a:solidFill>
                  <a:srgbClr val="7030A0"/>
                </a:solidFill>
                <a:latin typeface="Calibri"/>
              </a:rPr>
              <a:t>octupole</a:t>
            </a:r>
            <a:endParaRPr lang="en-US" sz="1800" b="1" dirty="0">
              <a:solidFill>
                <a:srgbClr val="7030A0"/>
              </a:solidFill>
              <a:latin typeface="Calibri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 with its paired </a:t>
            </a:r>
            <a:r>
              <a:rPr lang="en-US" sz="1800" b="1" dirty="0" err="1">
                <a:solidFill>
                  <a:srgbClr val="7030A0"/>
                </a:solidFill>
                <a:latin typeface="Calibri"/>
              </a:rPr>
              <a:t>sextupole</a:t>
            </a:r>
            <a:r>
              <a:rPr lang="en-US" sz="1800" b="1" dirty="0">
                <a:solidFill>
                  <a:srgbClr val="7030A0"/>
                </a:solidFill>
                <a:latin typeface="Calibri"/>
              </a:rPr>
              <a:t> inside the tolerances (+/- 015; +/-45 </a:t>
            </a:r>
            <a:r>
              <a:rPr lang="en-US" sz="1800" b="1" dirty="0">
                <a:solidFill>
                  <a:srgbClr val="7030A0"/>
                </a:solidFill>
                <a:latin typeface="Symbol" panose="05050102010706020507" pitchFamily="18" charset="2"/>
              </a:rPr>
              <a:t>m</a:t>
            </a:r>
            <a:r>
              <a:rPr lang="en-US" sz="1800" b="1" dirty="0">
                <a:solidFill>
                  <a:srgbClr val="7030A0"/>
                </a:solidFill>
                <a:latin typeface="Calibri"/>
              </a:rPr>
              <a:t>m)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6016" y="1484784"/>
            <a:ext cx="115736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1" i="0" u="none" strike="noStrike" cap="none" spc="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specifications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03848" y="5138130"/>
            <a:ext cx="2473434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1" i="0" u="none" strike="noStrike" cap="none" spc="0" normalizeH="0" baseline="0" dirty="0" err="1">
                <a:ln>
                  <a:noFill/>
                </a:ln>
                <a:solidFill>
                  <a:srgbClr val="FF9933"/>
                </a:solidFill>
                <a:effectLst/>
                <a:uFillTx/>
                <a:sym typeface="Calibri"/>
              </a:rPr>
              <a:t>Repeteability</a:t>
            </a:r>
            <a:r>
              <a:rPr kumimoji="0" lang="de-CH" sz="1600" b="1" i="0" u="none" strike="noStrike" cap="none" spc="0" normalizeH="0" dirty="0">
                <a:ln>
                  <a:noFill/>
                </a:ln>
                <a:solidFill>
                  <a:srgbClr val="FF9933"/>
                </a:solidFill>
                <a:effectLst/>
                <a:uFillTx/>
                <a:sym typeface="Calibri"/>
              </a:rPr>
              <a:t> : 2/5 </a:t>
            </a:r>
            <a:r>
              <a:rPr kumimoji="0" lang="de-CH" sz="1600" b="1" i="0" u="none" strike="noStrike" cap="none" spc="0" normalizeH="0" dirty="0">
                <a:ln>
                  <a:noFill/>
                </a:ln>
                <a:solidFill>
                  <a:srgbClr val="FF9933"/>
                </a:solidFill>
                <a:effectLst/>
                <a:uFillTx/>
                <a:latin typeface="Symbol" panose="05050102010706020507" pitchFamily="18" charset="2"/>
                <a:sym typeface="Calibri"/>
              </a:rPr>
              <a:t>m</a:t>
            </a:r>
            <a:r>
              <a:rPr kumimoji="0" lang="de-CH" sz="1600" b="1" i="0" u="none" strike="noStrike" cap="none" spc="0" normalizeH="0" dirty="0">
                <a:ln>
                  <a:noFill/>
                </a:ln>
                <a:solidFill>
                  <a:srgbClr val="FF9933"/>
                </a:solidFill>
                <a:effectLst/>
                <a:uFillTx/>
                <a:sym typeface="Calibri"/>
              </a:rPr>
              <a:t>m in X/Y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FF9933"/>
              </a:solidFill>
              <a:effectLst/>
              <a:uFillTx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6355155"/>
            <a:ext cx="3489738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B050"/>
                </a:solidFill>
              </a:rPr>
              <a:t>Meet the specifications</a:t>
            </a:r>
            <a:endParaRPr kumimoji="0" lang="fr-FR" sz="28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22209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261467"/>
            <a:ext cx="3853408" cy="2378433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567738" y="6661150"/>
            <a:ext cx="576262" cy="196850"/>
          </a:xfrm>
        </p:spPr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31</a:t>
            </a:fld>
            <a:endParaRPr lang="de-D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C127073-8485-F746-B070-D61B13658177}"/>
              </a:ext>
            </a:extLst>
          </p:cNvPr>
          <p:cNvSpPr txBox="1">
            <a:spLocks/>
          </p:cNvSpPr>
          <p:nvPr/>
        </p:nvSpPr>
        <p:spPr bwMode="auto">
          <a:xfrm>
            <a:off x="2378768" y="83513"/>
            <a:ext cx="4857527" cy="76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CH" dirty="0" err="1"/>
              <a:t>Magnetic</a:t>
            </a:r>
            <a:r>
              <a:rPr lang="de-CH" dirty="0"/>
              <a:t> </a:t>
            </a:r>
            <a:r>
              <a:rPr lang="de-CH" dirty="0" err="1"/>
              <a:t>measurements</a:t>
            </a:r>
            <a:endParaRPr lang="de-CH" dirty="0"/>
          </a:p>
          <a:p>
            <a:pPr algn="ctr"/>
            <a:r>
              <a:rPr lang="de-CH" dirty="0" err="1"/>
              <a:t>Electroquadrupoles</a:t>
            </a:r>
            <a:r>
              <a:rPr lang="de-CH" dirty="0"/>
              <a:t> QP, QPH</a:t>
            </a:r>
            <a:endParaRPr lang="en-CH" dirty="0"/>
          </a:p>
        </p:txBody>
      </p:sp>
      <p:sp>
        <p:nvSpPr>
          <p:cNvPr id="6" name="TextBox 5"/>
          <p:cNvSpPr txBox="1"/>
          <p:nvPr/>
        </p:nvSpPr>
        <p:spPr>
          <a:xfrm>
            <a:off x="731300" y="1301870"/>
            <a:ext cx="3756741" cy="6109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cs typeface="Franklin Gothic Book"/>
              </a:rPr>
              <a:t>115 </a:t>
            </a:r>
            <a:r>
              <a:rPr lang="de-CH" sz="1800" kern="1000" spc="30" dirty="0" err="1">
                <a:cs typeface="Franklin Gothic Book"/>
              </a:rPr>
              <a:t>electro-quadrupoles</a:t>
            </a:r>
            <a:r>
              <a:rPr lang="de-CH" sz="1800" kern="1000" spc="30" dirty="0">
                <a:cs typeface="Franklin Gothic Book"/>
              </a:rPr>
              <a:t> </a:t>
            </a:r>
            <a:r>
              <a:rPr lang="de-CH" sz="1800" kern="1000" spc="30" dirty="0" err="1">
                <a:cs typeface="Franklin Gothic Book"/>
              </a:rPr>
              <a:t>delivered</a:t>
            </a:r>
            <a:endParaRPr lang="de-CH" sz="1800" kern="1000" spc="30" dirty="0"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cs typeface="Franklin Gothic Book"/>
              </a:rPr>
              <a:t> &amp; </a:t>
            </a:r>
            <a:r>
              <a:rPr lang="de-CH" sz="1800" kern="1000" spc="30" dirty="0" err="1">
                <a:cs typeface="Franklin Gothic Book"/>
              </a:rPr>
              <a:t>measured</a:t>
            </a:r>
            <a:r>
              <a:rPr lang="de-CH" sz="1800" kern="1000" spc="30" dirty="0">
                <a:cs typeface="Franklin Gothic Book"/>
              </a:rPr>
              <a:t> </a:t>
            </a:r>
            <a:r>
              <a:rPr lang="de-CH" sz="1800" kern="1000" spc="30" dirty="0" err="1">
                <a:cs typeface="Franklin Gothic Book"/>
              </a:rPr>
              <a:t>with</a:t>
            </a:r>
            <a:r>
              <a:rPr lang="de-CH" sz="1800" kern="1000" spc="30" dirty="0">
                <a:cs typeface="Franklin Gothic Book"/>
              </a:rPr>
              <a:t> </a:t>
            </a:r>
            <a:r>
              <a:rPr lang="de-CH" sz="1800" kern="1000" spc="30" dirty="0" err="1">
                <a:cs typeface="Franklin Gothic Book"/>
              </a:rPr>
              <a:t>rotating</a:t>
            </a:r>
            <a:r>
              <a:rPr lang="de-CH" sz="1800" kern="1000" spc="30" dirty="0">
                <a:cs typeface="Franklin Gothic Book"/>
              </a:rPr>
              <a:t> </a:t>
            </a:r>
            <a:r>
              <a:rPr lang="de-CH" sz="1800" kern="1000" spc="30" dirty="0" err="1">
                <a:cs typeface="Franklin Gothic Book"/>
              </a:rPr>
              <a:t>coils</a:t>
            </a:r>
            <a:endParaRPr lang="de-CH" sz="1800" kern="1000" spc="30" dirty="0">
              <a:cs typeface="Franklin Gothic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7476" y="1222864"/>
            <a:ext cx="715593" cy="7155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896612"/>
            <a:ext cx="826145" cy="2925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kern="1000" spc="30" dirty="0">
                <a:solidFill>
                  <a:srgbClr val="197418"/>
                </a:solidFill>
                <a:latin typeface="+mn-lt"/>
                <a:cs typeface="Franklin Gothic Book"/>
              </a:rPr>
              <a:t>08.22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63" y="1964606"/>
            <a:ext cx="4188315" cy="273734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47664" y="3326901"/>
            <a:ext cx="2044459" cy="118221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none" lIns="0" tIns="0" rIns="0" bIns="0" rtlCol="0"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Field Integral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Transfer </a:t>
            </a:r>
            <a:r>
              <a:rPr lang="de-CH" b="1" kern="1000" spc="30" dirty="0" err="1">
                <a:solidFill>
                  <a:srgbClr val="FFFF00"/>
                </a:solidFill>
                <a:latin typeface="+mn-lt"/>
                <a:cs typeface="Franklin Gothic Book"/>
              </a:rPr>
              <a:t>Function</a:t>
            </a:r>
            <a:endParaRPr lang="de-CH" b="1" kern="1000" spc="30" dirty="0">
              <a:solidFill>
                <a:srgbClr val="FFFF00"/>
              </a:solidFill>
              <a:latin typeface="+mn-lt"/>
              <a:cs typeface="Franklin Gothic Book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Multipoles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Roll angle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6870" y="1239739"/>
            <a:ext cx="4083602" cy="1405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696637"/>
            <a:ext cx="4623938" cy="15435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988" y="4972248"/>
            <a:ext cx="4552528" cy="14619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Field integrals with comfortable margin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    above the nominal values (3-4 %-designed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for +3%)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       spread 0.15 % - 0.2% (at 70 A)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Multipoles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below the 20 units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aseline="0" dirty="0"/>
              <a:t>Roll angles below 1 </a:t>
            </a:r>
            <a:r>
              <a:rPr lang="en-US" baseline="0" dirty="0" err="1"/>
              <a:t>mrad</a:t>
            </a:r>
            <a:r>
              <a:rPr lang="en-US" baseline="0" dirty="0"/>
              <a:t>- few outliners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29715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567738" y="6661150"/>
            <a:ext cx="576262" cy="196850"/>
          </a:xfrm>
        </p:spPr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32</a:t>
            </a:fld>
            <a:endParaRPr lang="de-D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C127073-8485-F746-B070-D61B13658177}"/>
              </a:ext>
            </a:extLst>
          </p:cNvPr>
          <p:cNvSpPr txBox="1">
            <a:spLocks/>
          </p:cNvSpPr>
          <p:nvPr/>
        </p:nvSpPr>
        <p:spPr bwMode="auto">
          <a:xfrm>
            <a:off x="2378769" y="83513"/>
            <a:ext cx="3720888" cy="76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CH" dirty="0" err="1"/>
              <a:t>Magnetic</a:t>
            </a:r>
            <a:r>
              <a:rPr lang="de-CH" dirty="0"/>
              <a:t> </a:t>
            </a:r>
            <a:r>
              <a:rPr lang="de-CH" dirty="0" err="1"/>
              <a:t>measurements</a:t>
            </a:r>
            <a:endParaRPr lang="de-CH" dirty="0"/>
          </a:p>
          <a:p>
            <a:pPr algn="ctr"/>
            <a:r>
              <a:rPr lang="de-CH" dirty="0" err="1"/>
              <a:t>steerers</a:t>
            </a:r>
            <a:endParaRPr lang="en-CH" dirty="0"/>
          </a:p>
        </p:txBody>
      </p:sp>
      <p:sp>
        <p:nvSpPr>
          <p:cNvPr id="29" name="TextBox 28"/>
          <p:cNvSpPr txBox="1"/>
          <p:nvPr/>
        </p:nvSpPr>
        <p:spPr>
          <a:xfrm>
            <a:off x="899592" y="836034"/>
            <a:ext cx="3960440" cy="364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cs typeface="Franklin Gothic Book"/>
              </a:rPr>
              <a:t>117 </a:t>
            </a:r>
            <a:r>
              <a:rPr lang="de-CH" sz="1800" kern="1000" spc="30" dirty="0" err="1">
                <a:cs typeface="Franklin Gothic Book"/>
              </a:rPr>
              <a:t>Steerer</a:t>
            </a:r>
            <a:r>
              <a:rPr lang="de-CH" sz="1800" kern="1000" spc="30" dirty="0">
                <a:cs typeface="Franklin Gothic Book"/>
              </a:rPr>
              <a:t> </a:t>
            </a:r>
            <a:r>
              <a:rPr lang="de-CH" sz="1800" kern="1000" spc="30" dirty="0" err="1">
                <a:cs typeface="Franklin Gothic Book"/>
              </a:rPr>
              <a:t>magnets</a:t>
            </a:r>
            <a:r>
              <a:rPr lang="de-CH" sz="1800" kern="1000" spc="30" dirty="0">
                <a:cs typeface="Franklin Gothic Book"/>
              </a:rPr>
              <a:t> </a:t>
            </a:r>
            <a:r>
              <a:rPr lang="de-CH" sz="1800" kern="1000" spc="30" dirty="0" err="1">
                <a:cs typeface="Franklin Gothic Book"/>
              </a:rPr>
              <a:t>measured</a:t>
            </a:r>
            <a:endParaRPr lang="de-CH" sz="1800" kern="1000" spc="30" dirty="0">
              <a:cs typeface="Franklin Gothic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49" y="1192081"/>
            <a:ext cx="4017192" cy="27638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35419" y="2815933"/>
            <a:ext cx="2044459" cy="1086668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none" lIns="0" tIns="0" rIns="0" bIns="0" rtlCol="0"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Field Integral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Transfer </a:t>
            </a:r>
            <a:r>
              <a:rPr lang="de-CH" b="1" kern="1000" spc="30" dirty="0" err="1">
                <a:solidFill>
                  <a:srgbClr val="FFFF00"/>
                </a:solidFill>
                <a:latin typeface="+mn-lt"/>
                <a:cs typeface="Franklin Gothic Book"/>
              </a:rPr>
              <a:t>Function</a:t>
            </a:r>
            <a:endParaRPr lang="de-CH" b="1" kern="1000" spc="30" dirty="0">
              <a:solidFill>
                <a:srgbClr val="FFFF00"/>
              </a:solidFill>
              <a:latin typeface="+mn-lt"/>
              <a:cs typeface="Franklin Gothic Book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Multipoles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Roll angle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980728"/>
            <a:ext cx="826145" cy="2925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kern="1000" spc="30" dirty="0">
                <a:solidFill>
                  <a:srgbClr val="197418"/>
                </a:solidFill>
                <a:latin typeface="+mn-lt"/>
                <a:cs typeface="Franklin Gothic Book"/>
              </a:rPr>
              <a:t>04.23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386376"/>
            <a:ext cx="715593" cy="71559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1520" y="6053612"/>
            <a:ext cx="6064696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Vertical steering &amp; Horizontal steering strength : OK; </a:t>
            </a:r>
            <a:endParaRPr kumimoji="0" lang="en-US" sz="16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Multipoles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: OK , </a:t>
            </a:r>
            <a:r>
              <a:rPr kumimoji="0" lang="en-US" sz="16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sextupole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between 200 and 250 units</a:t>
            </a:r>
            <a:endParaRPr lang="en-US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aseline="0" dirty="0"/>
              <a:t>Roll angles between +/-1 </a:t>
            </a:r>
            <a:r>
              <a:rPr lang="en-US" baseline="0" dirty="0" err="1"/>
              <a:t>mrad</a:t>
            </a:r>
            <a:r>
              <a:rPr lang="en-US" baseline="0" dirty="0"/>
              <a:t>- few outliners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355" y="3777808"/>
            <a:ext cx="2250547" cy="1511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5247737"/>
            <a:ext cx="2224389" cy="159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4069090"/>
            <a:ext cx="3340580" cy="18801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0536" y="4025954"/>
            <a:ext cx="2833809" cy="1850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219" y="9783"/>
            <a:ext cx="3033661" cy="1941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2534" y="1804613"/>
            <a:ext cx="2948535" cy="204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4853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7504" y="900364"/>
            <a:ext cx="6624736" cy="2160240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3333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03213" y="714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179512" y="933031"/>
            <a:ext cx="8028892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0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dirty="0"/>
              <a:t>Fields above 1 T and  increased field gradients</a:t>
            </a:r>
          </a:p>
          <a:p>
            <a:pPr marL="179388" lvl="0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Combined function magnets </a:t>
            </a:r>
          </a:p>
          <a:p>
            <a:pPr marL="179388" lvl="0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de-CH" b="1" dirty="0" err="1">
                <a:solidFill>
                  <a:srgbClr val="FF0000"/>
                </a:solidFill>
              </a:rPr>
              <a:t>Tight</a:t>
            </a:r>
            <a:r>
              <a:rPr lang="de-CH" b="1" dirty="0">
                <a:solidFill>
                  <a:srgbClr val="FF0000"/>
                </a:solidFill>
              </a:rPr>
              <a:t> </a:t>
            </a:r>
            <a:r>
              <a:rPr lang="de-CH" b="1" dirty="0" err="1">
                <a:solidFill>
                  <a:srgbClr val="FF0000"/>
                </a:solidFill>
              </a:rPr>
              <a:t>tolerances</a:t>
            </a:r>
            <a:r>
              <a:rPr lang="de-CH" b="1" dirty="0">
                <a:solidFill>
                  <a:srgbClr val="FF0000"/>
                </a:solidFill>
              </a:rPr>
              <a:t> </a:t>
            </a:r>
            <a:r>
              <a:rPr lang="de-CH" dirty="0"/>
              <a:t>(</a:t>
            </a:r>
            <a:r>
              <a:rPr lang="de-CH" dirty="0" err="1"/>
              <a:t>field</a:t>
            </a:r>
            <a:r>
              <a:rPr lang="de-CH" dirty="0"/>
              <a:t> </a:t>
            </a:r>
            <a:r>
              <a:rPr lang="de-CH" dirty="0" err="1"/>
              <a:t>quality</a:t>
            </a:r>
            <a:r>
              <a:rPr lang="de-CH" dirty="0"/>
              <a:t> 0.01….0.1 %; </a:t>
            </a:r>
            <a:r>
              <a:rPr lang="de-CH" dirty="0" err="1"/>
              <a:t>aligment</a:t>
            </a:r>
            <a:r>
              <a:rPr lang="de-CH" dirty="0"/>
              <a:t> </a:t>
            </a:r>
            <a:r>
              <a:rPr lang="de-CH" dirty="0" err="1"/>
              <a:t>below</a:t>
            </a:r>
            <a:r>
              <a:rPr lang="de-CH" dirty="0"/>
              <a:t> </a:t>
            </a:r>
            <a:r>
              <a:rPr lang="de-CH" dirty="0">
                <a:solidFill>
                  <a:srgbClr val="FF0000"/>
                </a:solidFill>
              </a:rPr>
              <a:t>30 </a:t>
            </a:r>
            <a:r>
              <a:rPr lang="de-CH" dirty="0" err="1">
                <a:solidFill>
                  <a:srgbClr val="FF0000"/>
                </a:solidFill>
              </a:rPr>
              <a:t>micrometers</a:t>
            </a:r>
            <a:r>
              <a:rPr lang="de-CH" dirty="0"/>
              <a:t>)</a:t>
            </a:r>
            <a:endParaRPr lang="en-US" dirty="0"/>
          </a:p>
          <a:p>
            <a:pPr marL="179388" lvl="0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dirty="0"/>
              <a:t>Three types of magnets (electro/</a:t>
            </a:r>
            <a:r>
              <a:rPr lang="en-US" b="1" dirty="0">
                <a:solidFill>
                  <a:srgbClr val="FF0000"/>
                </a:solidFill>
              </a:rPr>
              <a:t>permanent</a:t>
            </a:r>
            <a:r>
              <a:rPr lang="en-US" dirty="0"/>
              <a:t>/superconducting)</a:t>
            </a:r>
          </a:p>
          <a:p>
            <a:pPr marL="179388" lvl="0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dirty="0"/>
              <a:t>High number of magnets , </a:t>
            </a:r>
            <a:r>
              <a:rPr lang="en-US" b="1" dirty="0">
                <a:solidFill>
                  <a:srgbClr val="FF0000"/>
                </a:solidFill>
              </a:rPr>
              <a:t>16 different types</a:t>
            </a:r>
          </a:p>
          <a:p>
            <a:pPr marL="179388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de-CH" b="1" dirty="0" err="1">
                <a:solidFill>
                  <a:srgbClr val="FF0000"/>
                </a:solidFill>
              </a:rPr>
              <a:t>Dense</a:t>
            </a:r>
            <a:r>
              <a:rPr lang="de-CH" b="1" dirty="0">
                <a:solidFill>
                  <a:srgbClr val="FF0000"/>
                </a:solidFill>
              </a:rPr>
              <a:t> </a:t>
            </a:r>
            <a:r>
              <a:rPr lang="de-CH" b="1" dirty="0" err="1">
                <a:solidFill>
                  <a:srgbClr val="FF0000"/>
                </a:solidFill>
              </a:rPr>
              <a:t>packing</a:t>
            </a:r>
            <a:r>
              <a:rPr lang="de-CH" b="1" dirty="0">
                <a:solidFill>
                  <a:srgbClr val="FF0000"/>
                </a:solidFill>
              </a:rPr>
              <a:t> </a:t>
            </a:r>
            <a:r>
              <a:rPr lang="de-CH" b="1" dirty="0" err="1">
                <a:solidFill>
                  <a:srgbClr val="FF0000"/>
                </a:solidFill>
              </a:rPr>
              <a:t>of</a:t>
            </a:r>
            <a:r>
              <a:rPr lang="de-CH" b="1" dirty="0">
                <a:solidFill>
                  <a:srgbClr val="FF0000"/>
                </a:solidFill>
              </a:rPr>
              <a:t> </a:t>
            </a:r>
            <a:r>
              <a:rPr lang="de-CH" b="1" dirty="0" err="1">
                <a:solidFill>
                  <a:srgbClr val="FF0000"/>
                </a:solidFill>
              </a:rPr>
              <a:t>magnets</a:t>
            </a:r>
            <a:r>
              <a:rPr lang="de-CH" b="1" dirty="0">
                <a:solidFill>
                  <a:srgbClr val="FF0000"/>
                </a:solidFill>
              </a:rPr>
              <a:t> </a:t>
            </a:r>
            <a:r>
              <a:rPr lang="de-CH" dirty="0"/>
              <a:t>(</a:t>
            </a:r>
            <a:r>
              <a:rPr lang="en-US" dirty="0"/>
              <a:t>Cross-talk effects). </a:t>
            </a:r>
          </a:p>
          <a:p>
            <a:pPr marL="179388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dirty="0"/>
              <a:t>Tight schedule for the design, production and measurements.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4" y="3454336"/>
            <a:ext cx="8626857" cy="37521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844824"/>
            <a:ext cx="3126901" cy="1765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66206"/>
            <a:ext cx="6708028" cy="50850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3333FF"/>
                </a:solidFill>
              </a:rPr>
              <a:t>SLS2.0 magnets : the challenges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11960" y="4309137"/>
            <a:ext cx="543418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Triplet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6273" y="933430"/>
            <a:ext cx="7748010" cy="1801517"/>
            <a:chOff x="179512" y="979411"/>
            <a:chExt cx="7748010" cy="1801517"/>
          </a:xfrm>
        </p:grpSpPr>
        <p:sp>
          <p:nvSpPr>
            <p:cNvPr id="9" name="Rounded Rectangle 8"/>
            <p:cNvSpPr/>
            <p:nvPr/>
          </p:nvSpPr>
          <p:spPr>
            <a:xfrm>
              <a:off x="179512" y="1268760"/>
              <a:ext cx="6552728" cy="1512168"/>
            </a:xfrm>
            <a:prstGeom prst="roundRect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013122" y="979411"/>
              <a:ext cx="914400" cy="646981"/>
            </a:xfrm>
            <a:prstGeom prst="round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Lack of space !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719265" y="1252534"/>
              <a:ext cx="352890" cy="253890"/>
            </a:xfrm>
            <a:prstGeom prst="straightConnector1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6" name="TextBox 15"/>
          <p:cNvSpPr txBox="1"/>
          <p:nvPr/>
        </p:nvSpPr>
        <p:spPr>
          <a:xfrm>
            <a:off x="3851920" y="6597352"/>
            <a:ext cx="65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42596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 idx="4294967295"/>
          </p:nvPr>
        </p:nvSpPr>
        <p:spPr>
          <a:xfrm>
            <a:off x="2587385" y="147618"/>
            <a:ext cx="4824536" cy="50958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3333FF"/>
                </a:solidFill>
              </a:rPr>
              <a:t>Magnets for the SLS upgrade</a:t>
            </a:r>
          </a:p>
        </p:txBody>
      </p:sp>
      <p:sp>
        <p:nvSpPr>
          <p:cNvPr id="9" name="Rectangle 8"/>
          <p:cNvSpPr/>
          <p:nvPr/>
        </p:nvSpPr>
        <p:spPr>
          <a:xfrm>
            <a:off x="6191672" y="2881967"/>
            <a:ext cx="2952328" cy="3139321"/>
          </a:xfrm>
          <a:prstGeom prst="rect">
            <a:avLst/>
          </a:prstGeom>
          <a:ln>
            <a:solidFill>
              <a:srgbClr val="333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Electromagnets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		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QP	55	Quad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QPH	53	Quad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SXQ	24	6-Poles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SX	264	6-Poles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OC	264	8-poles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SOQ   264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CHV	112	Steering</a:t>
            </a:r>
          </a:p>
          <a:p>
            <a:pPr algn="ctr">
              <a:spcBef>
                <a:spcPts val="0"/>
              </a:spcBef>
            </a:pPr>
            <a:endParaRPr lang="en-US" sz="1800" dirty="0"/>
          </a:p>
          <a:p>
            <a:pPr algn="ctr">
              <a:spcBef>
                <a:spcPts val="0"/>
              </a:spcBef>
            </a:pPr>
            <a:r>
              <a:rPr lang="en-US" sz="1800" dirty="0"/>
              <a:t>Total: 780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58664" y="2854370"/>
            <a:ext cx="3024336" cy="3139321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  Permanent Magnets*	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BN	56	Dipole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BS 	4	Dipole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VB	96	Quad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VBX	24	Quad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Triplet	60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AN	120	Quad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ANM	24	Quad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BE	24	Dipole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VE	24	Quad</a:t>
            </a:r>
          </a:p>
          <a:p>
            <a:pPr algn="ctr">
              <a:spcBef>
                <a:spcPts val="0"/>
              </a:spcBef>
            </a:pPr>
            <a:r>
              <a:rPr lang="en-US" sz="1800" dirty="0"/>
              <a:t>Total : 372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6450194"/>
            <a:ext cx="878497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3333FF"/>
                </a:solidFill>
                <a:effectLst/>
                <a:uFillTx/>
                <a:sym typeface="Calibri"/>
              </a:rPr>
              <a:t>1152 (phase 1)+ two 5 T superconducting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uFillTx/>
                <a:sym typeface="Calibri"/>
              </a:rPr>
              <a:t>superbends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3333FF"/>
                </a:solidFill>
                <a:effectLst/>
                <a:uFillTx/>
                <a:sym typeface="Calibri"/>
              </a:rPr>
              <a:t> (phase 2)</a:t>
            </a:r>
            <a:r>
              <a:rPr lang="en-US" sz="2400" b="1" dirty="0">
                <a:solidFill>
                  <a:srgbClr val="3333FF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3" y="863759"/>
            <a:ext cx="6062608" cy="1658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766" y="2870919"/>
            <a:ext cx="2690034" cy="613572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endParaRPr lang="en-US" sz="1800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6" y="3484491"/>
            <a:ext cx="1196297" cy="996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3" y="4359049"/>
            <a:ext cx="1912103" cy="1493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3019" y="2957297"/>
            <a:ext cx="1732847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34 000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NdFeB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blocks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aseline="0" dirty="0"/>
              <a:t>16.6 tons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3097" y="3542664"/>
            <a:ext cx="1012680" cy="816385"/>
          </a:xfrm>
          <a:prstGeom prst="rect">
            <a:avLst/>
          </a:prstGeom>
        </p:spPr>
      </p:pic>
      <p:pic>
        <p:nvPicPr>
          <p:cNvPr id="5" name="Picture 4" descr="A factory with many machines">
            <a:extLst>
              <a:ext uri="{FF2B5EF4-FFF2-40B4-BE49-F238E27FC236}">
                <a16:creationId xmlns:a16="http://schemas.microsoft.com/office/drawing/2014/main" id="{BEA3174C-FC36-368C-00B7-FC2B1C0316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4" t="22452" r="10476" b="6955"/>
          <a:stretch/>
        </p:blipFill>
        <p:spPr>
          <a:xfrm>
            <a:off x="6293920" y="657205"/>
            <a:ext cx="2236002" cy="2037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CD6D6E-C85E-17B5-F80B-76CE330E2F4A}"/>
              </a:ext>
            </a:extLst>
          </p:cNvPr>
          <p:cNvSpPr txBox="1"/>
          <p:nvPr/>
        </p:nvSpPr>
        <p:spPr>
          <a:xfrm>
            <a:off x="1691680" y="6154780"/>
            <a:ext cx="551785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1800" b="1" i="1" dirty="0"/>
              <a:t>* </a:t>
            </a:r>
            <a:r>
              <a:rPr lang="de-CH" sz="1800" b="1" i="1" dirty="0" err="1"/>
              <a:t>Reduction</a:t>
            </a:r>
            <a:r>
              <a:rPr lang="de-CH" sz="1800" b="1" i="1" dirty="0"/>
              <a:t> </a:t>
            </a:r>
            <a:r>
              <a:rPr lang="de-CH" sz="1800" b="1" i="1" dirty="0" err="1"/>
              <a:t>of</a:t>
            </a:r>
            <a:r>
              <a:rPr lang="de-CH" sz="1800" b="1" i="1" dirty="0"/>
              <a:t> </a:t>
            </a:r>
            <a:r>
              <a:rPr lang="de-CH" sz="1800" b="1" i="1" dirty="0" err="1"/>
              <a:t>the</a:t>
            </a:r>
            <a:r>
              <a:rPr lang="de-CH" sz="1800" b="1" i="1" dirty="0"/>
              <a:t> </a:t>
            </a:r>
            <a:r>
              <a:rPr lang="de-CH" sz="1800" b="1" i="1" dirty="0" err="1"/>
              <a:t>magnet</a:t>
            </a:r>
            <a:r>
              <a:rPr lang="de-CH" sz="1800" b="1" i="1" dirty="0"/>
              <a:t> power </a:t>
            </a:r>
            <a:r>
              <a:rPr lang="de-CH" sz="1800" b="1" i="1" dirty="0" err="1"/>
              <a:t>consumption</a:t>
            </a:r>
            <a:r>
              <a:rPr lang="de-CH" sz="1800" b="1" i="1" dirty="0"/>
              <a:t> ~60 %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11193127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43"/>
          <p:cNvSpPr>
            <a:spLocks noGrp="1"/>
          </p:cNvSpPr>
          <p:nvPr>
            <p:ph type="title" idx="4294967295"/>
          </p:nvPr>
        </p:nvSpPr>
        <p:spPr>
          <a:xfrm>
            <a:off x="841239" y="22609"/>
            <a:ext cx="6700837" cy="3381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SLS2.0 permanent magnets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777288" y="6661150"/>
            <a:ext cx="366712" cy="138113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Page </a:t>
            </a:r>
            <a:fld id="{EBC07571-3134-BB4B-B83F-1A9FE18D34F3}" type="slidenum">
              <a:rPr lang="en-US" smtClean="0"/>
              <a:pPr algn="r">
                <a:defRPr/>
              </a:pPr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672910"/>
            <a:ext cx="2643497" cy="650192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Dipole BN (56)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1.35 T; L=405 mm; G=22 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4139" y="568096"/>
            <a:ext cx="1447615" cy="889236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VB (120)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0.84 T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40.6 T/m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512" y="6108616"/>
            <a:ext cx="3168352" cy="587416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Quadrupole AN(M) (148)</a:t>
            </a:r>
          </a:p>
          <a:p>
            <a:pPr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    72.5-78 </a:t>
            </a:r>
            <a:r>
              <a:rPr lang="en-US" sz="1800" dirty="0"/>
              <a:t>T/m ; Ø=22 mm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365104"/>
            <a:ext cx="1944216" cy="1668115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851919" y="6098222"/>
            <a:ext cx="2016225" cy="576064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Quadrupole VE (24)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45.8 T/m; Ø=22 mm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16" y="1297236"/>
            <a:ext cx="4124349" cy="331236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802" y="568096"/>
            <a:ext cx="2951584" cy="2907964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5451122" y="3494713"/>
            <a:ext cx="3443060" cy="345868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Triplet VB/BN/VB (60) , </a:t>
            </a:r>
            <a:r>
              <a:rPr lang="en-US" sz="1800" dirty="0"/>
              <a:t>0.861 </a:t>
            </a:r>
            <a:r>
              <a:rPr lang="en-US" sz="1800" dirty="0">
                <a:latin typeface="Calibri"/>
              </a:rPr>
              <a:t>Tm 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6213" y="3994130"/>
            <a:ext cx="1673618" cy="2114486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156176" y="6079569"/>
            <a:ext cx="2771800" cy="576064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/>
              <a:t>2.1 T </a:t>
            </a:r>
            <a:r>
              <a:rPr lang="en-US" sz="1800" dirty="0" err="1"/>
              <a:t>Superbend</a:t>
            </a:r>
            <a:r>
              <a:rPr lang="en-US" sz="1800" dirty="0"/>
              <a:t> (4)</a:t>
            </a:r>
            <a:endParaRPr lang="en-US" sz="1800" dirty="0">
              <a:latin typeface="Calibri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Gap =14 mm; L=405 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625" y="4099922"/>
            <a:ext cx="2088973" cy="19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53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43"/>
          <p:cNvSpPr>
            <a:spLocks noGrp="1"/>
          </p:cNvSpPr>
          <p:nvPr>
            <p:ph type="title" idx="4294967295"/>
          </p:nvPr>
        </p:nvSpPr>
        <p:spPr>
          <a:xfrm>
            <a:off x="1475656" y="-44608"/>
            <a:ext cx="6499688" cy="52128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SLS2.0 electromagnets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777288" y="6661150"/>
            <a:ext cx="366712" cy="138113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Page </a:t>
            </a:r>
            <a:fld id="{EBC07571-3134-BB4B-B83F-1A9FE18D34F3}" type="slidenum">
              <a:rPr lang="en-US" smtClean="0"/>
              <a:pPr algn="r"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807" y="1031754"/>
            <a:ext cx="2411342" cy="919648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Quadrupoles (110)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93T/m-98 T/m</a:t>
            </a:r>
          </a:p>
          <a:p>
            <a:pPr algn="ctr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/>
              <a:t>Ø=21 mm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624" y="4081746"/>
            <a:ext cx="1600877" cy="715406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err="1">
                <a:latin typeface="Calibri"/>
              </a:rPr>
              <a:t>Steerers</a:t>
            </a:r>
            <a:r>
              <a:rPr lang="en-US" sz="1800" dirty="0">
                <a:latin typeface="Calibri"/>
              </a:rPr>
              <a:t> CH/V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44 </a:t>
            </a:r>
            <a:r>
              <a:rPr lang="en-US" sz="1800" dirty="0" err="1">
                <a:latin typeface="Calibri"/>
              </a:rPr>
              <a:t>mT</a:t>
            </a:r>
            <a:r>
              <a:rPr lang="en-US" sz="1800" dirty="0">
                <a:latin typeface="Calibri"/>
              </a:rPr>
              <a:t>; 31.4 </a:t>
            </a:r>
            <a:r>
              <a:rPr lang="en-US" sz="1800" dirty="0" err="1">
                <a:latin typeface="Calibri"/>
              </a:rPr>
              <a:t>mT</a:t>
            </a:r>
            <a:endParaRPr lang="en-US" sz="1800" dirty="0"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99792" y="1012400"/>
            <a:ext cx="2898785" cy="924989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err="1">
                <a:latin typeface="Calibri"/>
              </a:rPr>
              <a:t>Sextupoles</a:t>
            </a:r>
            <a:r>
              <a:rPr lang="en-US" sz="1800" dirty="0">
                <a:latin typeface="Calibri"/>
              </a:rPr>
              <a:t> (288-6 types)</a:t>
            </a:r>
          </a:p>
          <a:p>
            <a:pPr algn="ctr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/>
              <a:t>5093T/m</a:t>
            </a:r>
            <a:r>
              <a:rPr lang="en-US" sz="1800" baseline="30000" dirty="0"/>
              <a:t>2</a:t>
            </a:r>
            <a:r>
              <a:rPr lang="en-US" sz="1800" dirty="0">
                <a:latin typeface="Calibri"/>
              </a:rPr>
              <a:t>-5840 T/m</a:t>
            </a:r>
            <a:r>
              <a:rPr lang="en-US" sz="1800" baseline="30000" dirty="0">
                <a:latin typeface="Calibri"/>
              </a:rPr>
              <a:t>2</a:t>
            </a:r>
          </a:p>
          <a:p>
            <a:pPr algn="ctr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/>
              <a:t>Ø=22 mm</a:t>
            </a:r>
          </a:p>
          <a:p>
            <a:pPr algn="ctr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>
              <a:latin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782885" y="1051489"/>
            <a:ext cx="3024336" cy="696573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Combined functions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Octupoles (264-2 types)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477" y="2020003"/>
            <a:ext cx="1671129" cy="17892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80" y="5107930"/>
            <a:ext cx="1638121" cy="16224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4311" y="2089496"/>
            <a:ext cx="1647585" cy="1878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4624222" y="4005657"/>
            <a:ext cx="1894686" cy="335717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SOQ (264)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864" y="4341374"/>
            <a:ext cx="1974525" cy="238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307313" y="4848631"/>
            <a:ext cx="2149270" cy="1428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1469" y="2054336"/>
            <a:ext cx="2407750" cy="20822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140" y="2081427"/>
            <a:ext cx="2253151" cy="1666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E5C7C1-89D4-09D3-1E8D-E0DF2C29FF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4404" y="4729168"/>
            <a:ext cx="1792821" cy="1908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504293-69A9-ABCE-6F89-B1F9D2B069BA}"/>
              </a:ext>
            </a:extLst>
          </p:cNvPr>
          <p:cNvSpPr txBox="1"/>
          <p:nvPr/>
        </p:nvSpPr>
        <p:spPr>
          <a:xfrm>
            <a:off x="2588052" y="4113697"/>
            <a:ext cx="1894686" cy="335717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err="1">
                <a:latin typeface="Calibri"/>
              </a:rPr>
              <a:t>Sextupoles</a:t>
            </a:r>
            <a:r>
              <a:rPr lang="en-US" sz="1800" dirty="0">
                <a:latin typeface="Calibri"/>
              </a:rPr>
              <a:t> SXQ (24)</a:t>
            </a:r>
          </a:p>
        </p:txBody>
      </p:sp>
    </p:spTree>
    <p:extLst>
      <p:ext uri="{BB962C8B-B14F-4D97-AF65-F5344CB8AC3E}">
        <p14:creationId xmlns:p14="http://schemas.microsoft.com/office/powerpoint/2010/main" val="4146220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EF5528-F5FD-272E-4195-43DAD470B773}"/>
              </a:ext>
            </a:extLst>
          </p:cNvPr>
          <p:cNvGrpSpPr/>
          <p:nvPr/>
        </p:nvGrpSpPr>
        <p:grpSpPr>
          <a:xfrm>
            <a:off x="-36512" y="781436"/>
            <a:ext cx="2195736" cy="1978362"/>
            <a:chOff x="-23398" y="771550"/>
            <a:chExt cx="4144277" cy="39328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52BEBD-AEA0-D319-9941-027D3905A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3398" y="887973"/>
              <a:ext cx="4144277" cy="381642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E29076F-DDA2-5F0E-A968-66BDD349FC40}"/>
                </a:ext>
              </a:extLst>
            </p:cNvPr>
            <p:cNvSpPr/>
            <p:nvPr/>
          </p:nvSpPr>
          <p:spPr bwMode="auto">
            <a:xfrm>
              <a:off x="2555776" y="771550"/>
              <a:ext cx="720080" cy="576064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  <a:sym typeface="Calibri" panose="020F050202020403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886C4F-909B-D6B3-3B05-160358F329D6}"/>
                </a:ext>
              </a:extLst>
            </p:cNvPr>
            <p:cNvSpPr/>
            <p:nvPr/>
          </p:nvSpPr>
          <p:spPr bwMode="auto">
            <a:xfrm>
              <a:off x="3077729" y="1211982"/>
              <a:ext cx="720080" cy="576064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  <a:sym typeface="Calibri" panose="020F0502020204030204" pitchFamily="34" charset="0"/>
              </a:endParaRPr>
            </a:p>
          </p:txBody>
        </p:sp>
      </p:grpSp>
      <p:pic>
        <p:nvPicPr>
          <p:cNvPr id="1026" name="Grafik 1">
            <a:extLst>
              <a:ext uri="{FF2B5EF4-FFF2-40B4-BE49-F238E27FC236}">
                <a16:creationId xmlns:a16="http://schemas.microsoft.com/office/drawing/2014/main" id="{623CAC92-8329-B3B9-EA44-3A809060A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8" r="15619" b="13471"/>
          <a:stretch/>
        </p:blipFill>
        <p:spPr bwMode="auto">
          <a:xfrm>
            <a:off x="2193339" y="637212"/>
            <a:ext cx="1440160" cy="214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6066C0B-5FF2-6056-A01E-77D8572BC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6" t="5312" r="11138"/>
          <a:stretch/>
        </p:blipFill>
        <p:spPr bwMode="auto">
          <a:xfrm>
            <a:off x="6332093" y="637212"/>
            <a:ext cx="2808312" cy="385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C526D7-B9D4-EED8-F54B-9428AD407F88}"/>
              </a:ext>
            </a:extLst>
          </p:cNvPr>
          <p:cNvSpPr txBox="1"/>
          <p:nvPr/>
        </p:nvSpPr>
        <p:spPr>
          <a:xfrm>
            <a:off x="14545" y="2924533"/>
            <a:ext cx="6332093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2 superconducting 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Superbend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magnets will replace the PM-based ones.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2 operating scenarios: 3T and 5T peak field.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Superbend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delivery planned </a:t>
            </a:r>
            <a:r>
              <a:rPr lang="en-US" sz="1500" dirty="0"/>
              <a:t>between July and fall 2025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2 new VBS yokes are required (normal VBs are too weak);</a:t>
            </a:r>
            <a:endParaRPr kumimoji="0" lang="de-CH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Power </a:t>
            </a:r>
            <a:r>
              <a:rPr kumimoji="0" lang="de-CH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tests</a:t>
            </a:r>
            <a:r>
              <a:rPr kumimoji="0" lang="de-CH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and </a:t>
            </a:r>
            <a:r>
              <a:rPr kumimoji="0" lang="de-CH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magnetic</a:t>
            </a:r>
            <a:r>
              <a:rPr kumimoji="0" lang="de-CH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</a:t>
            </a:r>
            <a:r>
              <a:rPr kumimoji="0" lang="de-CH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measurements</a:t>
            </a:r>
            <a:r>
              <a:rPr kumimoji="0" lang="de-CH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</a:t>
            </a:r>
            <a:r>
              <a:rPr kumimoji="0" lang="de-CH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with</a:t>
            </a:r>
            <a:r>
              <a:rPr kumimoji="0" lang="de-CH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</a:t>
            </a:r>
            <a:r>
              <a:rPr kumimoji="0" lang="de-CH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till</a:t>
            </a:r>
            <a:r>
              <a:rPr kumimoji="0" lang="de-CH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end </a:t>
            </a:r>
            <a:r>
              <a:rPr kumimoji="0" lang="de-CH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of</a:t>
            </a:r>
            <a:r>
              <a:rPr kumimoji="0" lang="de-CH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2025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384A2-4FFE-FDB3-26AE-3B80FE6AD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45" y="4360904"/>
            <a:ext cx="3106703" cy="2373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2E3F77-759F-5F61-4649-453A38D4E7ED}"/>
              </a:ext>
            </a:extLst>
          </p:cNvPr>
          <p:cNvSpPr txBox="1"/>
          <p:nvPr/>
        </p:nvSpPr>
        <p:spPr>
          <a:xfrm>
            <a:off x="6550027" y="4545037"/>
            <a:ext cx="2372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/>
              <a:t>Cold mass </a:t>
            </a:r>
            <a:r>
              <a:rPr lang="de-CH" sz="1400" dirty="0" err="1"/>
              <a:t>test</a:t>
            </a:r>
            <a:r>
              <a:rPr lang="de-CH" sz="1400" dirty="0"/>
              <a:t> at SIGMAPHI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D2F1AF-E4E2-B275-046E-503A098F6F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4732" y="293671"/>
            <a:ext cx="2917088" cy="277494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577FB089-6893-429B-28C6-399D2941E8A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180231" y="37252"/>
            <a:ext cx="3624017" cy="32934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2000" dirty="0">
                <a:solidFill>
                  <a:srgbClr val="3333FF"/>
                </a:solidFill>
              </a:rPr>
              <a:t>5T </a:t>
            </a:r>
            <a:r>
              <a:rPr lang="de-DE" sz="2000" dirty="0" err="1">
                <a:solidFill>
                  <a:srgbClr val="3333FF"/>
                </a:solidFill>
              </a:rPr>
              <a:t>NbTi</a:t>
            </a:r>
            <a:r>
              <a:rPr lang="de-DE" sz="2000" dirty="0">
                <a:solidFill>
                  <a:srgbClr val="3333FF"/>
                </a:solidFill>
              </a:rPr>
              <a:t> </a:t>
            </a:r>
            <a:r>
              <a:rPr lang="de-DE" sz="2000" dirty="0" err="1">
                <a:solidFill>
                  <a:srgbClr val="3333FF"/>
                </a:solidFill>
              </a:rPr>
              <a:t>Superbend</a:t>
            </a:r>
            <a:r>
              <a:rPr lang="de-DE" sz="2000" dirty="0">
                <a:solidFill>
                  <a:srgbClr val="3333FF"/>
                </a:solidFill>
              </a:rPr>
              <a:t> – </a:t>
            </a:r>
            <a:r>
              <a:rPr lang="de-DE" sz="2000" dirty="0" err="1">
                <a:solidFill>
                  <a:srgbClr val="3333FF"/>
                </a:solidFill>
              </a:rPr>
              <a:t>phase</a:t>
            </a:r>
            <a:r>
              <a:rPr lang="de-DE" sz="2000" dirty="0">
                <a:solidFill>
                  <a:srgbClr val="3333FF"/>
                </a:solidFill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9061DC-CCF9-43FC-C5E4-719DBA96D7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444"/>
          <a:stretch/>
        </p:blipFill>
        <p:spPr>
          <a:xfrm>
            <a:off x="6084168" y="4864962"/>
            <a:ext cx="2592287" cy="1883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B11888-4DEF-167B-0856-5F16DE9195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8823" y="4205230"/>
            <a:ext cx="1986353" cy="254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36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river running through a city&#10;&#10;Description automatically generated">
            <a:extLst>
              <a:ext uri="{FF2B5EF4-FFF2-40B4-BE49-F238E27FC236}">
                <a16:creationId xmlns:a16="http://schemas.microsoft.com/office/drawing/2014/main" id="{ACC0DD85-14B6-0DDD-5CAF-A940C7E69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D0CF7C7E-183C-8ECD-54C8-66C2CF77D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632" y="1556792"/>
            <a:ext cx="6826176" cy="3160122"/>
          </a:xfrm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ym typeface="Georgia"/>
              </a:rPr>
              <a:t>Measurement strategy and implementation</a:t>
            </a:r>
            <a:br>
              <a:rPr lang="en-US" dirty="0">
                <a:sym typeface="Georgia"/>
              </a:rPr>
            </a:br>
            <a:br>
              <a:rPr lang="en-US" dirty="0">
                <a:sym typeface="Georgia"/>
              </a:rPr>
            </a:br>
            <a:endParaRPr lang="en-GB" sz="2000" dirty="0"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933986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EN V8" id="{2132D999-342E-469F-8993-5F7C72A68671}" vid="{1534A763-A16F-4C1F-A36D-9470E56E94CE}"/>
    </a:ext>
  </a:extLst>
</a:theme>
</file>

<file path=ppt/theme/theme2.xml><?xml version="1.0" encoding="utf-8"?>
<a:theme xmlns:a="http://schemas.openxmlformats.org/drawingml/2006/main" name="PSI-PowerPoint-Master deutsch">
  <a:themeElements>
    <a:clrScheme name="PSI-PowerPoint-Master deutsch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FF"/>
      </a:hlink>
      <a:folHlink>
        <a:srgbClr val="FF00FF"/>
      </a:folHlink>
    </a:clrScheme>
    <a:fontScheme name="PSI-PowerPoint-Master deutsch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SI-PowerPoint-Master deutsc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SI view.potx" id="{57865225-D5F5-4B14-9554-6F1983BEF741}" vid="{FE0F0F40-2222-428C-ADE8-B6B4923730F7}"/>
    </a:ext>
  </a:extLst>
</a:theme>
</file>

<file path=ppt/theme/theme3.xml><?xml version="1.0" encoding="utf-8"?>
<a:theme xmlns:a="http://schemas.openxmlformats.org/drawingml/2006/main" name="1_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1_PSI-Powerpoint-Master Calibri V2 1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FFFFFF"/>
        </a:accent3>
        <a:accent4>
          <a:srgbClr val="000000"/>
        </a:accent4>
        <a:accent5>
          <a:srgbClr val="FEE1AA"/>
        </a:accent5>
        <a:accent6>
          <a:srgbClr val="D55200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 view.potx" id="{57865225-D5F5-4B14-9554-6F1983BEF741}" vid="{BD76FD66-F3BA-4108-AF4A-BB6C3134E4C5}"/>
    </a:ext>
  </a:extLst>
</a:theme>
</file>

<file path=ppt/theme/theme4.xml><?xml version="1.0" encoding="utf-8"?>
<a:theme xmlns:a="http://schemas.openxmlformats.org/drawingml/2006/main" name="1_PSI-PowerPoint-Master deutsch">
  <a:themeElements>
    <a:clrScheme name="PSI-PowerPoint-Master deutsch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FF"/>
      </a:hlink>
      <a:folHlink>
        <a:srgbClr val="FF00FF"/>
      </a:folHlink>
    </a:clrScheme>
    <a:fontScheme name="PSI-PowerPoint-Master deutsch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SI-PowerPoint-Master deutsc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PSI-PowerPoint-Master deutsch">
  <a:themeElements>
    <a:clrScheme name="PSI-PowerPoint-Master deutsch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FF"/>
      </a:hlink>
      <a:folHlink>
        <a:srgbClr val="FF00FF"/>
      </a:folHlink>
    </a:clrScheme>
    <a:fontScheme name="PSI-PowerPoint-Master deutsch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SI-PowerPoint-Master deutsc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2536</Words>
  <Application>Microsoft Office PowerPoint</Application>
  <PresentationFormat>On-screen Show (4:3)</PresentationFormat>
  <Paragraphs>411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Aptos</vt:lpstr>
      <vt:lpstr>Arial</vt:lpstr>
      <vt:lpstr>Arial Narrow</vt:lpstr>
      <vt:lpstr>Calibri</vt:lpstr>
      <vt:lpstr>Cambria Math</vt:lpstr>
      <vt:lpstr>Georgia</vt:lpstr>
      <vt:lpstr>Helvetica</vt:lpstr>
      <vt:lpstr>Rockwell</vt:lpstr>
      <vt:lpstr>Source Sans Pro SemiBold</vt:lpstr>
      <vt:lpstr>Symbol</vt:lpstr>
      <vt:lpstr>Times</vt:lpstr>
      <vt:lpstr>Times New Roman</vt:lpstr>
      <vt:lpstr>Wingdings</vt:lpstr>
      <vt:lpstr>Benutzerdefiniertes Design</vt:lpstr>
      <vt:lpstr>PSI-PowerPoint-Master deutsch</vt:lpstr>
      <vt:lpstr>1_PSI-Powerpoint-Master Calibri V2</vt:lpstr>
      <vt:lpstr>1_PSI-PowerPoint-Master deutsch</vt:lpstr>
      <vt:lpstr>SLS2.0 Series Magnet Qualification Challenges, results and lessons learned </vt:lpstr>
      <vt:lpstr>Magnets for the Upgrade of the Swiss Light Source  </vt:lpstr>
      <vt:lpstr> The upgrade of the Synchrotron Light Source - SLS2.0 https://www.psi.ch/fr/media/sls-20</vt:lpstr>
      <vt:lpstr>SLS2.0 magnets : the challenges</vt:lpstr>
      <vt:lpstr>Magnets for the SLS upgrade</vt:lpstr>
      <vt:lpstr>SLS2.0 permanent magnets</vt:lpstr>
      <vt:lpstr>SLS2.0 electromagnets</vt:lpstr>
      <vt:lpstr>5T NbTi Superbend – phase 2</vt:lpstr>
      <vt:lpstr>Measurement strategy and implementation  </vt:lpstr>
      <vt:lpstr>SLS2.0 Magnet qualification </vt:lpstr>
      <vt:lpstr>Infrastructure for SLS2.0 magnets:  Magnetic Measurement Lab   </vt:lpstr>
      <vt:lpstr>PowerPoint Presentation</vt:lpstr>
      <vt:lpstr>Two challenging measurements results &amp; lessons learned  </vt:lpstr>
      <vt:lpstr> Alignment and tuning of the triplets : a multi step process</vt:lpstr>
      <vt:lpstr>PowerPoint Presentation</vt:lpstr>
      <vt:lpstr>Individual measurements (2) VB measurements with rotating coil (48 magnets)</vt:lpstr>
      <vt:lpstr>Triplet assembly, alignment and  Field Integral tuning</vt:lpstr>
      <vt:lpstr>Triplets field strength  before and after tuning</vt:lpstr>
      <vt:lpstr>PowerPoint Presentation</vt:lpstr>
      <vt:lpstr>PowerPoint Presentation</vt:lpstr>
      <vt:lpstr>Coupling measurements program  October 2023-December 24</vt:lpstr>
      <vt:lpstr>Coupling measurements – the example of CHV-AN-SOQ AN=PM quad, SOQ=Sext+Oct,CHV=steerers </vt:lpstr>
      <vt:lpstr>Coupling measurements – results overview</vt:lpstr>
      <vt:lpstr>PowerPoint Presentation</vt:lpstr>
      <vt:lpstr>SLS2.0  series measurements:  (preliminary) lessons learned </vt:lpstr>
      <vt:lpstr>Key elements for a successful mass production testing</vt:lpstr>
      <vt:lpstr>PowerPoint Presentation</vt:lpstr>
      <vt:lpstr>Supplementary Slides </vt:lpstr>
      <vt:lpstr>PowerPoint Presentation</vt:lpstr>
      <vt:lpstr>SOQ axis   Position of the octupole with its paired sextupole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 period, high K undulator development</dc:title>
  <dc:creator>Sanfilippo Stephane</dc:creator>
  <cp:lastModifiedBy>Sanfilippo Stephane</cp:lastModifiedBy>
  <cp:revision>2078</cp:revision>
  <cp:lastPrinted>2025-02-25T09:19:22Z</cp:lastPrinted>
  <dcterms:modified xsi:type="dcterms:W3CDTF">2025-03-13T10:28:54Z</dcterms:modified>
</cp:coreProperties>
</file>